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6" autoAdjust="0"/>
    <p:restoredTop sz="86372" autoAdjust="0"/>
  </p:normalViewPr>
  <p:slideViewPr>
    <p:cSldViewPr>
      <p:cViewPr varScale="1">
        <p:scale>
          <a:sx n="61" d="100"/>
          <a:sy n="61" d="100"/>
        </p:scale>
        <p:origin x="-8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3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6CEE9C-C852-4435-BBC0-77B955DF543A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B74E32D-9808-49FE-A67B-2D67F04178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1905000"/>
            <a:ext cx="3313355" cy="170216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The Other Side of the Coin</a:t>
            </a:r>
            <a:endParaRPr lang="en-US" b="1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987771"/>
            <a:ext cx="3309803" cy="126062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From Healthcare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to Wellness</a:t>
            </a:r>
            <a:endParaRPr lang="en-US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600200" y="53340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aramond" panose="02020404030301010803" pitchFamily="18" charset="0"/>
              </a:rPr>
              <a:t>Sophie </a:t>
            </a:r>
            <a:r>
              <a:rPr lang="en-US" dirty="0" err="1" smtClean="0">
                <a:latin typeface="Garamond" panose="02020404030301010803" pitchFamily="18" charset="0"/>
              </a:rPr>
              <a:t>Nathenson</a:t>
            </a:r>
            <a:r>
              <a:rPr lang="en-US" dirty="0" smtClean="0">
                <a:latin typeface="Garamond" panose="02020404030301010803" pitchFamily="18" charset="0"/>
              </a:rPr>
              <a:t>, Ph.D.</a:t>
            </a: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Director, Population Health Management</a:t>
            </a:r>
          </a:p>
          <a:p>
            <a:pPr algn="ctr"/>
            <a:r>
              <a:rPr lang="en-US" dirty="0" smtClean="0">
                <a:latin typeface="Garamond" panose="02020404030301010803" pitchFamily="18" charset="0"/>
              </a:rPr>
              <a:t>Oregon Institute of Technology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http://www.bsmpg.com/Portals/52884/images/C--Documents%20and%20Settings-a.horne-My%20Documents-My%20Pictures-co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009" y="3621463"/>
            <a:ext cx="1291591" cy="1331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68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>A </a:t>
            </a:r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Medical Sociologist </a:t>
            </a: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>Meets a </a:t>
            </a:r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Tech School </a:t>
            </a:r>
            <a:endParaRPr lang="en-US" b="1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55837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Study of </a:t>
            </a:r>
            <a:r>
              <a:rPr lang="en-US" b="1" dirty="0" smtClean="0">
                <a:latin typeface="Garamond" panose="02020404030301010803" pitchFamily="18" charset="0"/>
              </a:rPr>
              <a:t>social determinants of health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Health of a </a:t>
            </a:r>
            <a:r>
              <a:rPr lang="en-US" b="1" dirty="0" smtClean="0">
                <a:latin typeface="Garamond" panose="02020404030301010803" pitchFamily="18" charset="0"/>
              </a:rPr>
              <a:t>society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Applied medical sociology: 	</a:t>
            </a:r>
            <a:r>
              <a:rPr lang="en-US" b="1" dirty="0" smtClean="0">
                <a:latin typeface="Garamond" panose="02020404030301010803" pitchFamily="18" charset="0"/>
              </a:rPr>
              <a:t>population health management</a:t>
            </a:r>
          </a:p>
          <a:p>
            <a:endParaRPr lang="en-US" sz="1500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Linking the skill sets of research, organizations, navigating different perspectives, taking a system level approach… to the job market.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20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mybasin.com/files/2013/11/Oregon-Institute-of-Technology-Tech-O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33214"/>
            <a:ext cx="2762250" cy="18385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0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The Other Side of the Coin</a:t>
            </a:r>
            <a:endParaRPr lang="en-US" b="1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3264975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Healthcare</a:t>
            </a:r>
            <a:r>
              <a:rPr lang="en-US" dirty="0" smtClean="0">
                <a:latin typeface="Garamond" panose="02020404030301010803" pitchFamily="18" charset="0"/>
              </a:rPr>
              <a:t>: to diagnose and treat illness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Population health management: </a:t>
            </a:r>
            <a:r>
              <a:rPr lang="en-US" dirty="0" smtClean="0">
                <a:latin typeface="Garamond" panose="02020404030301010803" pitchFamily="18" charset="0"/>
              </a:rPr>
              <a:t>to prevent and manage conditions in a community</a:t>
            </a:r>
          </a:p>
          <a:p>
            <a:endParaRPr lang="en-US" sz="1000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Who’s job is it?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Who currently does it?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Where does it happen? 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20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50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 Education, Industry, </a:t>
            </a:r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Community</a:t>
            </a:r>
            <a:endParaRPr lang="en-US" b="1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Crushing student debt, a rapidly changing job market, a diversifying, aging, and chronically ill population..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Innovation is necessary and can be taught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Students are the link!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YOU will perform the </a:t>
            </a:r>
            <a:r>
              <a:rPr lang="en-US" sz="4400" b="1" dirty="0" smtClean="0">
                <a:latin typeface="Garamond" panose="02020404030301010803" pitchFamily="18" charset="0"/>
              </a:rPr>
              <a:t>system update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20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472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Teaching</a:t>
            </a: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> Innovation… </a:t>
            </a:r>
            <a:b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>Facilitating </a:t>
            </a:r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Adaptation</a:t>
            </a:r>
            <a:endParaRPr lang="en-US" b="1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85344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Research projects: </a:t>
            </a:r>
          </a:p>
          <a:p>
            <a:pPr marL="365760" lvl="1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gathering intel from the community served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Program development: </a:t>
            </a:r>
          </a:p>
          <a:p>
            <a:pPr marL="365760" lvl="1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providing education and translating research into a project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Program assessment: </a:t>
            </a:r>
          </a:p>
          <a:p>
            <a:pPr marL="365760" lvl="1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determining what worked and what didn’t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Evidenced-based: </a:t>
            </a:r>
          </a:p>
          <a:p>
            <a:pPr marL="365760" lvl="1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using data to motivate and seek funding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20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67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024744" cy="1447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Student-Led</a:t>
            </a:r>
            <a:r>
              <a:rPr lang="en-US" sz="4800" dirty="0" smtClean="0">
                <a:solidFill>
                  <a:srgbClr val="669900"/>
                </a:solidFill>
                <a:latin typeface="Garamond" panose="02020404030301010803" pitchFamily="18" charset="0"/>
              </a:rPr>
              <a:t> </a:t>
            </a: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>Research Center</a:t>
            </a:r>
            <a:endParaRPr lang="en-US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209800"/>
            <a:ext cx="8039100" cy="2687664"/>
          </a:xfrm>
        </p:spPr>
        <p:txBody>
          <a:bodyPr>
            <a:normAutofit fontScale="92500"/>
          </a:bodyPr>
          <a:lstStyle/>
          <a:p>
            <a:r>
              <a:rPr lang="en-US" sz="2600" dirty="0" smtClean="0">
                <a:latin typeface="Garamond" panose="02020404030301010803" pitchFamily="18" charset="0"/>
              </a:rPr>
              <a:t>Providing low risk format for </a:t>
            </a:r>
            <a:r>
              <a:rPr lang="en-US" sz="2600" b="1" dirty="0" smtClean="0">
                <a:latin typeface="Garamond" panose="02020404030301010803" pitchFamily="18" charset="0"/>
              </a:rPr>
              <a:t>implementing</a:t>
            </a:r>
            <a:r>
              <a:rPr lang="en-US" sz="2600" dirty="0" smtClean="0">
                <a:latin typeface="Garamond" panose="02020404030301010803" pitchFamily="18" charset="0"/>
              </a:rPr>
              <a:t> innovative ideas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Capitalizing on research skills, </a:t>
            </a:r>
            <a:r>
              <a:rPr lang="en-US" sz="2600" b="1" dirty="0" smtClean="0">
                <a:latin typeface="Garamond" panose="02020404030301010803" pitchFamily="18" charset="0"/>
              </a:rPr>
              <a:t>creativity</a:t>
            </a:r>
          </a:p>
          <a:p>
            <a:r>
              <a:rPr lang="en-US" sz="2600" dirty="0" smtClean="0">
                <a:latin typeface="Garamond" panose="02020404030301010803" pitchFamily="18" charset="0"/>
              </a:rPr>
              <a:t>Immediately translating abilities; help systems </a:t>
            </a:r>
            <a:r>
              <a:rPr lang="en-US" sz="2600" b="1" dirty="0" smtClean="0">
                <a:latin typeface="Garamond" panose="02020404030301010803" pitchFamily="18" charset="0"/>
              </a:rPr>
              <a:t>adapt</a:t>
            </a:r>
            <a:r>
              <a:rPr lang="en-US" sz="2600" dirty="0" smtClean="0">
                <a:latin typeface="Garamond" panose="02020404030301010803" pitchFamily="18" charset="0"/>
              </a:rPr>
              <a:t> and </a:t>
            </a:r>
            <a:r>
              <a:rPr lang="en-US" sz="2600" dirty="0" smtClean="0">
                <a:latin typeface="Garamond" panose="02020404030301010803" pitchFamily="18" charset="0"/>
              </a:rPr>
              <a:t>serve</a:t>
            </a:r>
            <a:endParaRPr lang="en-US" sz="2600" dirty="0" smtClean="0">
              <a:latin typeface="Garamond" panose="02020404030301010803" pitchFamily="18" charset="0"/>
            </a:endParaRPr>
          </a:p>
          <a:p>
            <a:r>
              <a:rPr lang="en-US" sz="2600" dirty="0" smtClean="0">
                <a:latin typeface="Garamond" panose="02020404030301010803" pitchFamily="18" charset="0"/>
              </a:rPr>
              <a:t>Real </a:t>
            </a:r>
            <a:r>
              <a:rPr lang="en-US" sz="2600" b="1" dirty="0" smtClean="0">
                <a:latin typeface="Garamond" panose="02020404030301010803" pitchFamily="18" charset="0"/>
              </a:rPr>
              <a:t>work experience</a:t>
            </a:r>
            <a:r>
              <a:rPr lang="en-US" sz="2600" dirty="0" smtClean="0">
                <a:latin typeface="Garamond" panose="02020404030301010803" pitchFamily="18" charset="0"/>
              </a:rPr>
              <a:t>, minimal student debt, recommendations </a:t>
            </a:r>
            <a:r>
              <a:rPr lang="en-US" sz="2600" dirty="0">
                <a:latin typeface="Garamond" panose="02020404030301010803" pitchFamily="18" charset="0"/>
              </a:rPr>
              <a:t>from professional organizations</a:t>
            </a:r>
            <a:endParaRPr lang="en-US" sz="2600" dirty="0" smtClean="0">
              <a:latin typeface="Garamond" panose="02020404030301010803" pitchFamily="18" charset="0"/>
            </a:endParaRPr>
          </a:p>
          <a:p>
            <a:r>
              <a:rPr lang="en-US" sz="2600" b="1" dirty="0" smtClean="0">
                <a:latin typeface="Garamond" panose="02020404030301010803" pitchFamily="18" charset="0"/>
              </a:rPr>
              <a:t>Measurable</a:t>
            </a:r>
            <a:r>
              <a:rPr lang="en-US" sz="2600" dirty="0" smtClean="0">
                <a:latin typeface="Garamond" panose="02020404030301010803" pitchFamily="18" charset="0"/>
              </a:rPr>
              <a:t> benefits to community</a:t>
            </a:r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20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05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It’s happening </a:t>
            </a: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</a:br>
            <a:r>
              <a:rPr lang="en-US" sz="6100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now…</a:t>
            </a:r>
            <a:endParaRPr lang="en-US" sz="6100" b="1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6200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Health Impact Assessment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Emergency Preparedness Community Study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Youth-led Coalitions to Prevent Violence and Drug Abuse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Health Education and Free Lunch for Rural Communities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Our Partners</a:t>
            </a:r>
            <a:r>
              <a:rPr lang="en-US" dirty="0" smtClean="0">
                <a:latin typeface="Garamond" panose="02020404030301010803" pitchFamily="18" charset="0"/>
              </a:rPr>
              <a:t>: Public Health, Fire Department, Police Force, Non-Profit Organizations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20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4154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876800"/>
            <a:ext cx="3200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Perform the </a:t>
            </a: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/>
            </a:r>
            <a:b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</a:br>
            <a:r>
              <a:rPr lang="en-US" dirty="0" smtClean="0">
                <a:solidFill>
                  <a:srgbClr val="669900"/>
                </a:solidFill>
                <a:latin typeface="Garamond" panose="02020404030301010803" pitchFamily="18" charset="0"/>
              </a:rPr>
              <a:t> </a:t>
            </a:r>
            <a:r>
              <a:rPr lang="en-US" sz="5300" b="1" dirty="0" smtClean="0">
                <a:solidFill>
                  <a:srgbClr val="669900"/>
                </a:solidFill>
                <a:latin typeface="Garamond" panose="02020404030301010803" pitchFamily="18" charset="0"/>
              </a:rPr>
              <a:t>system update</a:t>
            </a:r>
            <a:endParaRPr lang="en-US" sz="5300" b="1" dirty="0">
              <a:solidFill>
                <a:srgbClr val="6699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8077200" cy="35813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Adapting to a rapidly changing world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Engaging with your community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Translating your skills in real time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Gathering intel to guide practical innovation</a:t>
            </a:r>
          </a:p>
          <a:p>
            <a:endParaRPr lang="en-US" sz="600" dirty="0">
              <a:latin typeface="Garamond" panose="02020404030301010803" pitchFamily="18" charset="0"/>
            </a:endParaRPr>
          </a:p>
          <a:p>
            <a:r>
              <a:rPr lang="en-US" sz="3500" b="1" dirty="0" smtClean="0">
                <a:latin typeface="Garamond" panose="02020404030301010803" pitchFamily="18" charset="0"/>
              </a:rPr>
              <a:t>You</a:t>
            </a:r>
            <a:r>
              <a:rPr lang="en-US" sz="2700" dirty="0" smtClean="0">
                <a:latin typeface="Garamond" panose="02020404030301010803" pitchFamily="18" charset="0"/>
              </a:rPr>
              <a:t> will create a culture and structure for a </a:t>
            </a:r>
            <a:r>
              <a:rPr lang="en-US" sz="2700" dirty="0" smtClean="0">
                <a:latin typeface="Garamond" panose="02020404030301010803" pitchFamily="18" charset="0"/>
              </a:rPr>
              <a:t>         healthy </a:t>
            </a:r>
            <a:r>
              <a:rPr lang="en-US" sz="2700" dirty="0" smtClean="0">
                <a:latin typeface="Garamond" panose="02020404030301010803" pitchFamily="18" charset="0"/>
              </a:rPr>
              <a:t>society</a:t>
            </a:r>
            <a:endParaRPr lang="en-US" sz="2700" dirty="0"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607689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aramond" panose="02020404030301010803" pitchFamily="18" charset="0"/>
              </a:rPr>
              <a:t>sophialyn.nathenson@oit.edu</a:t>
            </a:r>
            <a:endParaRPr lang="en-US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615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281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The Other Side of the Coin</vt:lpstr>
      <vt:lpstr>A Medical Sociologist  Meets a Tech School </vt:lpstr>
      <vt:lpstr>The Other Side of the Coin</vt:lpstr>
      <vt:lpstr> Education, Industry, Community</vt:lpstr>
      <vt:lpstr>Teaching Innovation…  Facilitating Adaptation</vt:lpstr>
      <vt:lpstr>Student-Led  Research Center</vt:lpstr>
      <vt:lpstr>It’s happening  now…</vt:lpstr>
      <vt:lpstr>Perform the   system update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Other Side of the Coin</dc:title>
  <dc:creator>SophiaLyn Nathenson</dc:creator>
  <cp:lastModifiedBy>SophiaLyn Nathenson</cp:lastModifiedBy>
  <cp:revision>13</cp:revision>
  <dcterms:created xsi:type="dcterms:W3CDTF">2015-04-29T19:46:02Z</dcterms:created>
  <dcterms:modified xsi:type="dcterms:W3CDTF">2015-04-30T19:10:16Z</dcterms:modified>
</cp:coreProperties>
</file>