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AAD5F-A8C0-43E6-8FC1-C61DA3A4FDEF}" type="doc">
      <dgm:prSet loTypeId="urn:microsoft.com/office/officeart/2005/8/layout/radial1" loCatId="cycle" qsTypeId="urn:microsoft.com/office/officeart/2005/8/quickstyle/simple1" qsCatId="simple" csTypeId="urn:microsoft.com/office/officeart/2005/8/colors/accent6_2" csCatId="accent6" phldr="1"/>
      <dgm:spPr/>
      <dgm:t>
        <a:bodyPr/>
        <a:lstStyle/>
        <a:p>
          <a:endParaRPr lang="en-US"/>
        </a:p>
      </dgm:t>
    </dgm:pt>
    <dgm:pt modelId="{7B1CF23B-C0DA-45CC-A59A-D29F601C6556}">
      <dgm:prSet phldrT="[Text]"/>
      <dgm:spPr>
        <a:solidFill>
          <a:srgbClr val="7030A0"/>
        </a:solidFill>
      </dgm:spPr>
      <dgm:t>
        <a:bodyPr/>
        <a:lstStyle/>
        <a:p>
          <a:r>
            <a:rPr lang="en-US" dirty="0"/>
            <a:t>Market</a:t>
          </a:r>
        </a:p>
      </dgm:t>
    </dgm:pt>
    <dgm:pt modelId="{341680EC-752C-48AF-97B7-D8882256BE24}" type="parTrans" cxnId="{2287C9A6-2D08-45A3-BC9F-6EF8783BB438}">
      <dgm:prSet/>
      <dgm:spPr/>
      <dgm:t>
        <a:bodyPr/>
        <a:lstStyle/>
        <a:p>
          <a:endParaRPr lang="en-US"/>
        </a:p>
      </dgm:t>
    </dgm:pt>
    <dgm:pt modelId="{A128C4F1-CD92-4D1C-B88C-4EAF048D4846}" type="sibTrans" cxnId="{2287C9A6-2D08-45A3-BC9F-6EF8783BB438}">
      <dgm:prSet/>
      <dgm:spPr/>
      <dgm:t>
        <a:bodyPr/>
        <a:lstStyle/>
        <a:p>
          <a:endParaRPr lang="en-US"/>
        </a:p>
      </dgm:t>
    </dgm:pt>
    <dgm:pt modelId="{BC99574F-5A4C-43F4-8443-BA2FF928E8A8}">
      <dgm:prSet phldrT="[Text]"/>
      <dgm:spPr/>
      <dgm:t>
        <a:bodyPr/>
        <a:lstStyle/>
        <a:p>
          <a:r>
            <a:rPr lang="en-US" dirty="0"/>
            <a:t>NWPPC</a:t>
          </a:r>
        </a:p>
      </dgm:t>
    </dgm:pt>
    <dgm:pt modelId="{F47006C3-21FB-4AA8-9C66-8E671BA2C3E2}" type="parTrans" cxnId="{F9A931C8-2E1E-4EAE-9C02-BA2E6A12E820}">
      <dgm:prSet/>
      <dgm:spPr/>
      <dgm:t>
        <a:bodyPr/>
        <a:lstStyle/>
        <a:p>
          <a:endParaRPr lang="en-US"/>
        </a:p>
      </dgm:t>
    </dgm:pt>
    <dgm:pt modelId="{2F43E2A7-D1E4-4312-9B79-505A48CD1E4C}" type="sibTrans" cxnId="{F9A931C8-2E1E-4EAE-9C02-BA2E6A12E820}">
      <dgm:prSet/>
      <dgm:spPr/>
      <dgm:t>
        <a:bodyPr/>
        <a:lstStyle/>
        <a:p>
          <a:endParaRPr lang="en-US"/>
        </a:p>
      </dgm:t>
    </dgm:pt>
    <dgm:pt modelId="{0E020F64-181C-45EC-A89B-18D65DCF9947}">
      <dgm:prSet phldrT="[Text]" custT="1"/>
      <dgm:spPr>
        <a:solidFill>
          <a:schemeClr val="accent2"/>
        </a:solidFill>
      </dgm:spPr>
      <dgm:t>
        <a:bodyPr/>
        <a:lstStyle/>
        <a:p>
          <a:r>
            <a:rPr lang="en-US" sz="2400"/>
            <a:t>Utilities</a:t>
          </a:r>
          <a:endParaRPr lang="en-US" sz="2400" dirty="0"/>
        </a:p>
      </dgm:t>
    </dgm:pt>
    <dgm:pt modelId="{B0D6CD1E-E75C-40AC-B107-6100F8D03727}" type="parTrans" cxnId="{53325593-BD70-45C0-8D72-DD4436F8AFDA}">
      <dgm:prSet/>
      <dgm:spPr/>
      <dgm:t>
        <a:bodyPr/>
        <a:lstStyle/>
        <a:p>
          <a:endParaRPr lang="en-US"/>
        </a:p>
      </dgm:t>
    </dgm:pt>
    <dgm:pt modelId="{A3D4467F-400B-4C95-8961-A697A7B8D432}" type="sibTrans" cxnId="{53325593-BD70-45C0-8D72-DD4436F8AFDA}">
      <dgm:prSet/>
      <dgm:spPr/>
      <dgm:t>
        <a:bodyPr/>
        <a:lstStyle/>
        <a:p>
          <a:endParaRPr lang="en-US"/>
        </a:p>
      </dgm:t>
    </dgm:pt>
    <dgm:pt modelId="{4C1677B8-491C-4C18-8179-08489D65E2E4}">
      <dgm:prSet phldrT="[Text]"/>
      <dgm:spPr/>
      <dgm:t>
        <a:bodyPr/>
        <a:lstStyle/>
        <a:p>
          <a:r>
            <a:rPr lang="en-US" dirty="0"/>
            <a:t>Regulators</a:t>
          </a:r>
        </a:p>
      </dgm:t>
    </dgm:pt>
    <dgm:pt modelId="{45EB8A93-BB8B-4215-8123-301F4953BF95}" type="parTrans" cxnId="{BBEA396C-1635-48EF-9044-B1CC171854DA}">
      <dgm:prSet/>
      <dgm:spPr/>
      <dgm:t>
        <a:bodyPr/>
        <a:lstStyle/>
        <a:p>
          <a:endParaRPr lang="en-US"/>
        </a:p>
      </dgm:t>
    </dgm:pt>
    <dgm:pt modelId="{336F7D8F-8B18-45B3-A696-B1E4F69A772F}" type="sibTrans" cxnId="{BBEA396C-1635-48EF-9044-B1CC171854DA}">
      <dgm:prSet/>
      <dgm:spPr/>
      <dgm:t>
        <a:bodyPr/>
        <a:lstStyle/>
        <a:p>
          <a:endParaRPr lang="en-US"/>
        </a:p>
      </dgm:t>
    </dgm:pt>
    <dgm:pt modelId="{A4AA1521-D66D-4760-BB7A-CCCDC8ED3BA9}">
      <dgm:prSet phldrT="[Text]"/>
      <dgm:spPr/>
      <dgm:t>
        <a:bodyPr/>
        <a:lstStyle/>
        <a:p>
          <a:r>
            <a:rPr lang="en-US" dirty="0"/>
            <a:t>Policy Makers</a:t>
          </a:r>
        </a:p>
      </dgm:t>
    </dgm:pt>
    <dgm:pt modelId="{FD2EDDA0-ABE2-422E-AAB3-587C9E5FC74C}" type="parTrans" cxnId="{00C361E4-326D-444B-BA7B-775E39460384}">
      <dgm:prSet/>
      <dgm:spPr/>
      <dgm:t>
        <a:bodyPr/>
        <a:lstStyle/>
        <a:p>
          <a:endParaRPr lang="en-US"/>
        </a:p>
      </dgm:t>
    </dgm:pt>
    <dgm:pt modelId="{CC8AAAF8-340C-4CEF-8CFC-C0398794AEBC}" type="sibTrans" cxnId="{00C361E4-326D-444B-BA7B-775E39460384}">
      <dgm:prSet/>
      <dgm:spPr/>
      <dgm:t>
        <a:bodyPr/>
        <a:lstStyle/>
        <a:p>
          <a:endParaRPr lang="en-US"/>
        </a:p>
      </dgm:t>
    </dgm:pt>
    <dgm:pt modelId="{14C5B255-4F77-438D-8BE6-4C9C5A570FCD}">
      <dgm:prSet phldrT="[Text]"/>
      <dgm:spPr/>
      <dgm:t>
        <a:bodyPr/>
        <a:lstStyle/>
        <a:p>
          <a:r>
            <a:rPr lang="en-US" dirty="0"/>
            <a:t>Annual Rain</a:t>
          </a:r>
        </a:p>
      </dgm:t>
    </dgm:pt>
    <dgm:pt modelId="{A9F14702-57D3-4BD4-AE1B-F9E238F108C8}" type="parTrans" cxnId="{45FCA1D3-DDAB-4CC4-8628-A28955545FEA}">
      <dgm:prSet/>
      <dgm:spPr/>
      <dgm:t>
        <a:bodyPr/>
        <a:lstStyle/>
        <a:p>
          <a:endParaRPr lang="en-US"/>
        </a:p>
      </dgm:t>
    </dgm:pt>
    <dgm:pt modelId="{F3663F2F-2CF2-43FC-A2A5-E0C9623174D8}" type="sibTrans" cxnId="{45FCA1D3-DDAB-4CC4-8628-A28955545FEA}">
      <dgm:prSet/>
      <dgm:spPr/>
      <dgm:t>
        <a:bodyPr/>
        <a:lstStyle/>
        <a:p>
          <a:endParaRPr lang="en-US"/>
        </a:p>
      </dgm:t>
    </dgm:pt>
    <dgm:pt modelId="{371B68E6-0C27-4B88-A11F-4B04657A3EE5}">
      <dgm:prSet phldrT="[Text]"/>
      <dgm:spPr/>
      <dgm:t>
        <a:bodyPr/>
        <a:lstStyle/>
        <a:p>
          <a:r>
            <a:rPr lang="en-US" dirty="0"/>
            <a:t>EE Contractors</a:t>
          </a:r>
        </a:p>
      </dgm:t>
    </dgm:pt>
    <dgm:pt modelId="{16360528-2102-4EAF-8F8B-1057D0D52D58}" type="parTrans" cxnId="{1524F820-86BD-45D2-AD09-545CAA5FF370}">
      <dgm:prSet/>
      <dgm:spPr/>
      <dgm:t>
        <a:bodyPr/>
        <a:lstStyle/>
        <a:p>
          <a:endParaRPr lang="en-US"/>
        </a:p>
      </dgm:t>
    </dgm:pt>
    <dgm:pt modelId="{586B84D6-EA71-4E68-9FD5-FBB3D2401C56}" type="sibTrans" cxnId="{1524F820-86BD-45D2-AD09-545CAA5FF370}">
      <dgm:prSet/>
      <dgm:spPr/>
      <dgm:t>
        <a:bodyPr/>
        <a:lstStyle/>
        <a:p>
          <a:endParaRPr lang="en-US"/>
        </a:p>
      </dgm:t>
    </dgm:pt>
    <dgm:pt modelId="{46DBC433-9174-47E5-BE8D-AC3DDE391592}">
      <dgm:prSet phldrT="[Text]" custT="1"/>
      <dgm:spPr>
        <a:solidFill>
          <a:srgbClr val="0070C0"/>
        </a:solidFill>
      </dgm:spPr>
      <dgm:t>
        <a:bodyPr/>
        <a:lstStyle/>
        <a:p>
          <a:r>
            <a:rPr lang="en-US" sz="1100" dirty="0"/>
            <a:t>NEEA</a:t>
          </a:r>
        </a:p>
      </dgm:t>
    </dgm:pt>
    <dgm:pt modelId="{19CA7283-2565-4598-AA05-AB7B8A149804}" type="parTrans" cxnId="{3E949F91-D85F-4B98-9E88-B2E77A0AA2DC}">
      <dgm:prSet/>
      <dgm:spPr/>
      <dgm:t>
        <a:bodyPr/>
        <a:lstStyle/>
        <a:p>
          <a:endParaRPr lang="en-US"/>
        </a:p>
      </dgm:t>
    </dgm:pt>
    <dgm:pt modelId="{60864436-1D13-4E29-B3DE-602C283DA8FD}" type="sibTrans" cxnId="{3E949F91-D85F-4B98-9E88-B2E77A0AA2DC}">
      <dgm:prSet/>
      <dgm:spPr/>
      <dgm:t>
        <a:bodyPr/>
        <a:lstStyle/>
        <a:p>
          <a:endParaRPr lang="en-US"/>
        </a:p>
      </dgm:t>
    </dgm:pt>
    <dgm:pt modelId="{18B96D02-D19A-43EB-911B-F8E585A7B254}">
      <dgm:prSet phldrT="[Text]" custT="1"/>
      <dgm:spPr>
        <a:solidFill>
          <a:srgbClr val="C00000"/>
        </a:solidFill>
      </dgm:spPr>
      <dgm:t>
        <a:bodyPr/>
        <a:lstStyle/>
        <a:p>
          <a:r>
            <a:rPr lang="en-US" sz="1200" dirty="0"/>
            <a:t>Bonneville Power Administration</a:t>
          </a:r>
        </a:p>
      </dgm:t>
    </dgm:pt>
    <dgm:pt modelId="{DF9CE592-F105-4143-88C1-91D278DBC128}" type="parTrans" cxnId="{6779B766-C3AF-46D0-ADB8-C5E33B3B3DD3}">
      <dgm:prSet/>
      <dgm:spPr/>
      <dgm:t>
        <a:bodyPr/>
        <a:lstStyle/>
        <a:p>
          <a:endParaRPr lang="en-US"/>
        </a:p>
      </dgm:t>
    </dgm:pt>
    <dgm:pt modelId="{EB208971-26B9-49CC-A9AD-E978DF790C2A}" type="sibTrans" cxnId="{6779B766-C3AF-46D0-ADB8-C5E33B3B3DD3}">
      <dgm:prSet/>
      <dgm:spPr/>
      <dgm:t>
        <a:bodyPr/>
        <a:lstStyle/>
        <a:p>
          <a:endParaRPr lang="en-US"/>
        </a:p>
      </dgm:t>
    </dgm:pt>
    <dgm:pt modelId="{3DF41025-2B42-4DA7-BF89-7A7487F791E9}" type="pres">
      <dgm:prSet presAssocID="{926AAD5F-A8C0-43E6-8FC1-C61DA3A4FDEF}" presName="cycle" presStyleCnt="0">
        <dgm:presLayoutVars>
          <dgm:chMax val="1"/>
          <dgm:dir/>
          <dgm:animLvl val="ctr"/>
          <dgm:resizeHandles val="exact"/>
        </dgm:presLayoutVars>
      </dgm:prSet>
      <dgm:spPr/>
    </dgm:pt>
    <dgm:pt modelId="{E3A4BAAA-FF19-41F8-A58E-FC753C68B121}" type="pres">
      <dgm:prSet presAssocID="{7B1CF23B-C0DA-45CC-A59A-D29F601C6556}" presName="centerShape" presStyleLbl="node0" presStyleIdx="0" presStyleCnt="1" custScaleX="218897" custScaleY="218897"/>
      <dgm:spPr/>
    </dgm:pt>
    <dgm:pt modelId="{17D19CED-2B8F-4911-94CD-15061D884D4D}" type="pres">
      <dgm:prSet presAssocID="{F47006C3-21FB-4AA8-9C66-8E671BA2C3E2}" presName="Name9" presStyleLbl="parChTrans1D2" presStyleIdx="0" presStyleCnt="8"/>
      <dgm:spPr/>
    </dgm:pt>
    <dgm:pt modelId="{2EEBE9C2-4337-464D-B71A-F600A892E29F}" type="pres">
      <dgm:prSet presAssocID="{F47006C3-21FB-4AA8-9C66-8E671BA2C3E2}" presName="connTx" presStyleLbl="parChTrans1D2" presStyleIdx="0" presStyleCnt="8"/>
      <dgm:spPr/>
    </dgm:pt>
    <dgm:pt modelId="{F9ECF52D-E891-4B27-8EBE-C3F14487F7ED}" type="pres">
      <dgm:prSet presAssocID="{BC99574F-5A4C-43F4-8443-BA2FF928E8A8}" presName="node" presStyleLbl="node1" presStyleIdx="0" presStyleCnt="8">
        <dgm:presLayoutVars>
          <dgm:bulletEnabled val="1"/>
        </dgm:presLayoutVars>
      </dgm:prSet>
      <dgm:spPr/>
    </dgm:pt>
    <dgm:pt modelId="{758A5492-E651-48EE-9300-D7BFC4CAB479}" type="pres">
      <dgm:prSet presAssocID="{B0D6CD1E-E75C-40AC-B107-6100F8D03727}" presName="Name9" presStyleLbl="parChTrans1D2" presStyleIdx="1" presStyleCnt="8"/>
      <dgm:spPr/>
    </dgm:pt>
    <dgm:pt modelId="{6ADB2C79-8A84-4E1D-A990-187E7C8D0E2A}" type="pres">
      <dgm:prSet presAssocID="{B0D6CD1E-E75C-40AC-B107-6100F8D03727}" presName="connTx" presStyleLbl="parChTrans1D2" presStyleIdx="1" presStyleCnt="8"/>
      <dgm:spPr/>
    </dgm:pt>
    <dgm:pt modelId="{C3013184-1C86-47FE-AFCF-0252C1AF9B20}" type="pres">
      <dgm:prSet presAssocID="{0E020F64-181C-45EC-A89B-18D65DCF9947}" presName="node" presStyleLbl="node1" presStyleIdx="1" presStyleCnt="8" custScaleX="152547" custScaleY="152547">
        <dgm:presLayoutVars>
          <dgm:bulletEnabled val="1"/>
        </dgm:presLayoutVars>
      </dgm:prSet>
      <dgm:spPr/>
    </dgm:pt>
    <dgm:pt modelId="{AB4DB343-322F-4E3A-93D5-8314828E20B4}" type="pres">
      <dgm:prSet presAssocID="{19CA7283-2565-4598-AA05-AB7B8A149804}" presName="Name9" presStyleLbl="parChTrans1D2" presStyleIdx="2" presStyleCnt="8"/>
      <dgm:spPr/>
    </dgm:pt>
    <dgm:pt modelId="{39FF7923-5CE7-43DB-AA34-292014EFF7A2}" type="pres">
      <dgm:prSet presAssocID="{19CA7283-2565-4598-AA05-AB7B8A149804}" presName="connTx" presStyleLbl="parChTrans1D2" presStyleIdx="2" presStyleCnt="8"/>
      <dgm:spPr/>
    </dgm:pt>
    <dgm:pt modelId="{667859E3-43A6-4CBE-9474-1D6B3C4BF9C9}" type="pres">
      <dgm:prSet presAssocID="{46DBC433-9174-47E5-BE8D-AC3DDE391592}" presName="node" presStyleLbl="node1" presStyleIdx="2" presStyleCnt="8">
        <dgm:presLayoutVars>
          <dgm:bulletEnabled val="1"/>
        </dgm:presLayoutVars>
      </dgm:prSet>
      <dgm:spPr/>
    </dgm:pt>
    <dgm:pt modelId="{18268C64-F2F4-4A17-937C-66D26586EFB0}" type="pres">
      <dgm:prSet presAssocID="{45EB8A93-BB8B-4215-8123-301F4953BF95}" presName="Name9" presStyleLbl="parChTrans1D2" presStyleIdx="3" presStyleCnt="8"/>
      <dgm:spPr/>
    </dgm:pt>
    <dgm:pt modelId="{288D1D28-6C45-4066-ACC2-2882645FACBD}" type="pres">
      <dgm:prSet presAssocID="{45EB8A93-BB8B-4215-8123-301F4953BF95}" presName="connTx" presStyleLbl="parChTrans1D2" presStyleIdx="3" presStyleCnt="8"/>
      <dgm:spPr/>
    </dgm:pt>
    <dgm:pt modelId="{577CAAF4-9834-4818-9718-94520BBB2B01}" type="pres">
      <dgm:prSet presAssocID="{4C1677B8-491C-4C18-8179-08489D65E2E4}" presName="node" presStyleLbl="node1" presStyleIdx="3" presStyleCnt="8">
        <dgm:presLayoutVars>
          <dgm:bulletEnabled val="1"/>
        </dgm:presLayoutVars>
      </dgm:prSet>
      <dgm:spPr/>
    </dgm:pt>
    <dgm:pt modelId="{41C7BEAB-4D0C-4E55-BBE9-E53293D8255C}" type="pres">
      <dgm:prSet presAssocID="{FD2EDDA0-ABE2-422E-AAB3-587C9E5FC74C}" presName="Name9" presStyleLbl="parChTrans1D2" presStyleIdx="4" presStyleCnt="8"/>
      <dgm:spPr/>
    </dgm:pt>
    <dgm:pt modelId="{44306972-48D6-4187-8013-2371C754BD0D}" type="pres">
      <dgm:prSet presAssocID="{FD2EDDA0-ABE2-422E-AAB3-587C9E5FC74C}" presName="connTx" presStyleLbl="parChTrans1D2" presStyleIdx="4" presStyleCnt="8"/>
      <dgm:spPr/>
    </dgm:pt>
    <dgm:pt modelId="{AF0ED7FB-B319-4FCE-B99E-4B6C41F09ECD}" type="pres">
      <dgm:prSet presAssocID="{A4AA1521-D66D-4760-BB7A-CCCDC8ED3BA9}" presName="node" presStyleLbl="node1" presStyleIdx="4" presStyleCnt="8">
        <dgm:presLayoutVars>
          <dgm:bulletEnabled val="1"/>
        </dgm:presLayoutVars>
      </dgm:prSet>
      <dgm:spPr/>
    </dgm:pt>
    <dgm:pt modelId="{F9EDF19A-0D79-4836-878E-6B72DFF988DC}" type="pres">
      <dgm:prSet presAssocID="{A9F14702-57D3-4BD4-AE1B-F9E238F108C8}" presName="Name9" presStyleLbl="parChTrans1D2" presStyleIdx="5" presStyleCnt="8"/>
      <dgm:spPr/>
    </dgm:pt>
    <dgm:pt modelId="{C4367510-F148-4D47-BAC8-0763A20814FE}" type="pres">
      <dgm:prSet presAssocID="{A9F14702-57D3-4BD4-AE1B-F9E238F108C8}" presName="connTx" presStyleLbl="parChTrans1D2" presStyleIdx="5" presStyleCnt="8"/>
      <dgm:spPr/>
    </dgm:pt>
    <dgm:pt modelId="{01953059-AF01-4D43-87BA-7DA51CEA7C91}" type="pres">
      <dgm:prSet presAssocID="{14C5B255-4F77-438D-8BE6-4C9C5A570FCD}" presName="node" presStyleLbl="node1" presStyleIdx="5" presStyleCnt="8">
        <dgm:presLayoutVars>
          <dgm:bulletEnabled val="1"/>
        </dgm:presLayoutVars>
      </dgm:prSet>
      <dgm:spPr/>
    </dgm:pt>
    <dgm:pt modelId="{63167ED3-75FA-4AA8-B347-D9C5CE252CB8}" type="pres">
      <dgm:prSet presAssocID="{16360528-2102-4EAF-8F8B-1057D0D52D58}" presName="Name9" presStyleLbl="parChTrans1D2" presStyleIdx="6" presStyleCnt="8"/>
      <dgm:spPr/>
    </dgm:pt>
    <dgm:pt modelId="{D9FAAC42-1C4B-40D4-9B39-95B72FE2F150}" type="pres">
      <dgm:prSet presAssocID="{16360528-2102-4EAF-8F8B-1057D0D52D58}" presName="connTx" presStyleLbl="parChTrans1D2" presStyleIdx="6" presStyleCnt="8"/>
      <dgm:spPr/>
    </dgm:pt>
    <dgm:pt modelId="{CD3983E0-F350-4ED2-9658-7D8C75A97601}" type="pres">
      <dgm:prSet presAssocID="{371B68E6-0C27-4B88-A11F-4B04657A3EE5}" presName="node" presStyleLbl="node1" presStyleIdx="6" presStyleCnt="8">
        <dgm:presLayoutVars>
          <dgm:bulletEnabled val="1"/>
        </dgm:presLayoutVars>
      </dgm:prSet>
      <dgm:spPr/>
    </dgm:pt>
    <dgm:pt modelId="{3D17364B-FEB8-452A-B7A5-28261707D1E3}" type="pres">
      <dgm:prSet presAssocID="{DF9CE592-F105-4143-88C1-91D278DBC128}" presName="Name9" presStyleLbl="parChTrans1D2" presStyleIdx="7" presStyleCnt="8"/>
      <dgm:spPr/>
    </dgm:pt>
    <dgm:pt modelId="{B533F1F1-FDF7-4F89-969D-4D7B82C86B7E}" type="pres">
      <dgm:prSet presAssocID="{DF9CE592-F105-4143-88C1-91D278DBC128}" presName="connTx" presStyleLbl="parChTrans1D2" presStyleIdx="7" presStyleCnt="8"/>
      <dgm:spPr/>
    </dgm:pt>
    <dgm:pt modelId="{50246729-3F05-4DBE-BCFA-3D7161AE6C80}" type="pres">
      <dgm:prSet presAssocID="{18B96D02-D19A-43EB-911B-F8E585A7B254}" presName="node" presStyleLbl="node1" presStyleIdx="7" presStyleCnt="8" custScaleX="131032" custScaleY="131032">
        <dgm:presLayoutVars>
          <dgm:bulletEnabled val="1"/>
        </dgm:presLayoutVars>
      </dgm:prSet>
      <dgm:spPr/>
    </dgm:pt>
  </dgm:ptLst>
  <dgm:cxnLst>
    <dgm:cxn modelId="{2EFB6A2C-88CB-424D-A841-B7AE452116BB}" type="presOf" srcId="{DF9CE592-F105-4143-88C1-91D278DBC128}" destId="{B533F1F1-FDF7-4F89-969D-4D7B82C86B7E}" srcOrd="1" destOrd="0" presId="urn:microsoft.com/office/officeart/2005/8/layout/radial1"/>
    <dgm:cxn modelId="{F9A931C8-2E1E-4EAE-9C02-BA2E6A12E820}" srcId="{7B1CF23B-C0DA-45CC-A59A-D29F601C6556}" destId="{BC99574F-5A4C-43F4-8443-BA2FF928E8A8}" srcOrd="0" destOrd="0" parTransId="{F47006C3-21FB-4AA8-9C66-8E671BA2C3E2}" sibTransId="{2F43E2A7-D1E4-4312-9B79-505A48CD1E4C}"/>
    <dgm:cxn modelId="{CCD5E57A-2DE1-4460-9A91-13A62097FB76}" type="presOf" srcId="{DF9CE592-F105-4143-88C1-91D278DBC128}" destId="{3D17364B-FEB8-452A-B7A5-28261707D1E3}" srcOrd="0" destOrd="0" presId="urn:microsoft.com/office/officeart/2005/8/layout/radial1"/>
    <dgm:cxn modelId="{21A73D97-9DE6-4006-B8F8-AC5725791BBB}" type="presOf" srcId="{FD2EDDA0-ABE2-422E-AAB3-587C9E5FC74C}" destId="{41C7BEAB-4D0C-4E55-BBE9-E53293D8255C}" srcOrd="0" destOrd="0" presId="urn:microsoft.com/office/officeart/2005/8/layout/radial1"/>
    <dgm:cxn modelId="{8663BDD5-0632-42E7-975A-DE06A71DB392}" type="presOf" srcId="{7B1CF23B-C0DA-45CC-A59A-D29F601C6556}" destId="{E3A4BAAA-FF19-41F8-A58E-FC753C68B121}" srcOrd="0" destOrd="0" presId="urn:microsoft.com/office/officeart/2005/8/layout/radial1"/>
    <dgm:cxn modelId="{27F4E3B1-F0A6-4D5D-A74B-EB11D096B1E4}" type="presOf" srcId="{45EB8A93-BB8B-4215-8123-301F4953BF95}" destId="{288D1D28-6C45-4066-ACC2-2882645FACBD}" srcOrd="1" destOrd="0" presId="urn:microsoft.com/office/officeart/2005/8/layout/radial1"/>
    <dgm:cxn modelId="{EE025A97-9C63-4438-9390-C7E6716CA1C3}" type="presOf" srcId="{45EB8A93-BB8B-4215-8123-301F4953BF95}" destId="{18268C64-F2F4-4A17-937C-66D26586EFB0}" srcOrd="0" destOrd="0" presId="urn:microsoft.com/office/officeart/2005/8/layout/radial1"/>
    <dgm:cxn modelId="{00C361E4-326D-444B-BA7B-775E39460384}" srcId="{7B1CF23B-C0DA-45CC-A59A-D29F601C6556}" destId="{A4AA1521-D66D-4760-BB7A-CCCDC8ED3BA9}" srcOrd="4" destOrd="0" parTransId="{FD2EDDA0-ABE2-422E-AAB3-587C9E5FC74C}" sibTransId="{CC8AAAF8-340C-4CEF-8CFC-C0398794AEBC}"/>
    <dgm:cxn modelId="{C7D1F4DA-C5EA-4DCD-A7AA-2496628BA086}" type="presOf" srcId="{46DBC433-9174-47E5-BE8D-AC3DDE391592}" destId="{667859E3-43A6-4CBE-9474-1D6B3C4BF9C9}" srcOrd="0" destOrd="0" presId="urn:microsoft.com/office/officeart/2005/8/layout/radial1"/>
    <dgm:cxn modelId="{3E949F91-D85F-4B98-9E88-B2E77A0AA2DC}" srcId="{7B1CF23B-C0DA-45CC-A59A-D29F601C6556}" destId="{46DBC433-9174-47E5-BE8D-AC3DDE391592}" srcOrd="2" destOrd="0" parTransId="{19CA7283-2565-4598-AA05-AB7B8A149804}" sibTransId="{60864436-1D13-4E29-B3DE-602C283DA8FD}"/>
    <dgm:cxn modelId="{14FEDC43-5995-4092-AB2D-3DAB98DECD8D}" type="presOf" srcId="{B0D6CD1E-E75C-40AC-B107-6100F8D03727}" destId="{6ADB2C79-8A84-4E1D-A990-187E7C8D0E2A}" srcOrd="1" destOrd="0" presId="urn:microsoft.com/office/officeart/2005/8/layout/radial1"/>
    <dgm:cxn modelId="{2647203B-82E8-4919-A659-BE6EB79626F6}" type="presOf" srcId="{4C1677B8-491C-4C18-8179-08489D65E2E4}" destId="{577CAAF4-9834-4818-9718-94520BBB2B01}" srcOrd="0" destOrd="0" presId="urn:microsoft.com/office/officeart/2005/8/layout/radial1"/>
    <dgm:cxn modelId="{070D0AD2-4E86-4E45-8CB8-5A65376A9792}" type="presOf" srcId="{A9F14702-57D3-4BD4-AE1B-F9E238F108C8}" destId="{C4367510-F148-4D47-BAC8-0763A20814FE}" srcOrd="1" destOrd="0" presId="urn:microsoft.com/office/officeart/2005/8/layout/radial1"/>
    <dgm:cxn modelId="{1524F820-86BD-45D2-AD09-545CAA5FF370}" srcId="{7B1CF23B-C0DA-45CC-A59A-D29F601C6556}" destId="{371B68E6-0C27-4B88-A11F-4B04657A3EE5}" srcOrd="6" destOrd="0" parTransId="{16360528-2102-4EAF-8F8B-1057D0D52D58}" sibTransId="{586B84D6-EA71-4E68-9FD5-FBB3D2401C56}"/>
    <dgm:cxn modelId="{D8923C1B-C12B-42FF-9494-34CE73D75671}" type="presOf" srcId="{371B68E6-0C27-4B88-A11F-4B04657A3EE5}" destId="{CD3983E0-F350-4ED2-9658-7D8C75A97601}" srcOrd="0" destOrd="0" presId="urn:microsoft.com/office/officeart/2005/8/layout/radial1"/>
    <dgm:cxn modelId="{EA241D99-86D9-4966-89A9-30A36C04385E}" type="presOf" srcId="{B0D6CD1E-E75C-40AC-B107-6100F8D03727}" destId="{758A5492-E651-48EE-9300-D7BFC4CAB479}" srcOrd="0" destOrd="0" presId="urn:microsoft.com/office/officeart/2005/8/layout/radial1"/>
    <dgm:cxn modelId="{53325593-BD70-45C0-8D72-DD4436F8AFDA}" srcId="{7B1CF23B-C0DA-45CC-A59A-D29F601C6556}" destId="{0E020F64-181C-45EC-A89B-18D65DCF9947}" srcOrd="1" destOrd="0" parTransId="{B0D6CD1E-E75C-40AC-B107-6100F8D03727}" sibTransId="{A3D4467F-400B-4C95-8961-A697A7B8D432}"/>
    <dgm:cxn modelId="{45FCA1D3-DDAB-4CC4-8628-A28955545FEA}" srcId="{7B1CF23B-C0DA-45CC-A59A-D29F601C6556}" destId="{14C5B255-4F77-438D-8BE6-4C9C5A570FCD}" srcOrd="5" destOrd="0" parTransId="{A9F14702-57D3-4BD4-AE1B-F9E238F108C8}" sibTransId="{F3663F2F-2CF2-43FC-A2A5-E0C9623174D8}"/>
    <dgm:cxn modelId="{D0FECFF8-959C-42D4-BA0D-B513EEAF9723}" type="presOf" srcId="{A4AA1521-D66D-4760-BB7A-CCCDC8ED3BA9}" destId="{AF0ED7FB-B319-4FCE-B99E-4B6C41F09ECD}" srcOrd="0" destOrd="0" presId="urn:microsoft.com/office/officeart/2005/8/layout/radial1"/>
    <dgm:cxn modelId="{6779B766-C3AF-46D0-ADB8-C5E33B3B3DD3}" srcId="{7B1CF23B-C0DA-45CC-A59A-D29F601C6556}" destId="{18B96D02-D19A-43EB-911B-F8E585A7B254}" srcOrd="7" destOrd="0" parTransId="{DF9CE592-F105-4143-88C1-91D278DBC128}" sibTransId="{EB208971-26B9-49CC-A9AD-E978DF790C2A}"/>
    <dgm:cxn modelId="{2287C9A6-2D08-45A3-BC9F-6EF8783BB438}" srcId="{926AAD5F-A8C0-43E6-8FC1-C61DA3A4FDEF}" destId="{7B1CF23B-C0DA-45CC-A59A-D29F601C6556}" srcOrd="0" destOrd="0" parTransId="{341680EC-752C-48AF-97B7-D8882256BE24}" sibTransId="{A128C4F1-CD92-4D1C-B88C-4EAF048D4846}"/>
    <dgm:cxn modelId="{8F29AAD8-157E-4B7F-8771-7695DAF24BFE}" type="presOf" srcId="{F47006C3-21FB-4AA8-9C66-8E671BA2C3E2}" destId="{17D19CED-2B8F-4911-94CD-15061D884D4D}" srcOrd="0" destOrd="0" presId="urn:microsoft.com/office/officeart/2005/8/layout/radial1"/>
    <dgm:cxn modelId="{5321E9E6-43DE-4ADF-84F9-603151E05072}" type="presOf" srcId="{926AAD5F-A8C0-43E6-8FC1-C61DA3A4FDEF}" destId="{3DF41025-2B42-4DA7-BF89-7A7487F791E9}" srcOrd="0" destOrd="0" presId="urn:microsoft.com/office/officeart/2005/8/layout/radial1"/>
    <dgm:cxn modelId="{14C85251-01DB-4DA9-8BAD-6DBA5C1CA3BF}" type="presOf" srcId="{16360528-2102-4EAF-8F8B-1057D0D52D58}" destId="{D9FAAC42-1C4B-40D4-9B39-95B72FE2F150}" srcOrd="1" destOrd="0" presId="urn:microsoft.com/office/officeart/2005/8/layout/radial1"/>
    <dgm:cxn modelId="{E0CB01F8-F76C-40BE-AB54-FD12B8B40959}" type="presOf" srcId="{18B96D02-D19A-43EB-911B-F8E585A7B254}" destId="{50246729-3F05-4DBE-BCFA-3D7161AE6C80}" srcOrd="0" destOrd="0" presId="urn:microsoft.com/office/officeart/2005/8/layout/radial1"/>
    <dgm:cxn modelId="{1F25AD8E-20C8-4B97-AE70-B1CA77DD4DD1}" type="presOf" srcId="{F47006C3-21FB-4AA8-9C66-8E671BA2C3E2}" destId="{2EEBE9C2-4337-464D-B71A-F600A892E29F}" srcOrd="1" destOrd="0" presId="urn:microsoft.com/office/officeart/2005/8/layout/radial1"/>
    <dgm:cxn modelId="{17A035D7-D925-4AA6-A644-7344BE3D2A1F}" type="presOf" srcId="{0E020F64-181C-45EC-A89B-18D65DCF9947}" destId="{C3013184-1C86-47FE-AFCF-0252C1AF9B20}" srcOrd="0" destOrd="0" presId="urn:microsoft.com/office/officeart/2005/8/layout/radial1"/>
    <dgm:cxn modelId="{E9CDBEBA-2F97-4003-AF14-227B98F3D4E1}" type="presOf" srcId="{FD2EDDA0-ABE2-422E-AAB3-587C9E5FC74C}" destId="{44306972-48D6-4187-8013-2371C754BD0D}" srcOrd="1" destOrd="0" presId="urn:microsoft.com/office/officeart/2005/8/layout/radial1"/>
    <dgm:cxn modelId="{BBEA396C-1635-48EF-9044-B1CC171854DA}" srcId="{7B1CF23B-C0DA-45CC-A59A-D29F601C6556}" destId="{4C1677B8-491C-4C18-8179-08489D65E2E4}" srcOrd="3" destOrd="0" parTransId="{45EB8A93-BB8B-4215-8123-301F4953BF95}" sibTransId="{336F7D8F-8B18-45B3-A696-B1E4F69A772F}"/>
    <dgm:cxn modelId="{B00B0FF0-6AC2-447D-88BA-C6FF53673487}" type="presOf" srcId="{A9F14702-57D3-4BD4-AE1B-F9E238F108C8}" destId="{F9EDF19A-0D79-4836-878E-6B72DFF988DC}" srcOrd="0" destOrd="0" presId="urn:microsoft.com/office/officeart/2005/8/layout/radial1"/>
    <dgm:cxn modelId="{425528D4-2DDF-4D97-8A33-5C523A28B95C}" type="presOf" srcId="{BC99574F-5A4C-43F4-8443-BA2FF928E8A8}" destId="{F9ECF52D-E891-4B27-8EBE-C3F14487F7ED}" srcOrd="0" destOrd="0" presId="urn:microsoft.com/office/officeart/2005/8/layout/radial1"/>
    <dgm:cxn modelId="{0952D117-740B-46E5-BEF5-82E3876DBFD9}" type="presOf" srcId="{19CA7283-2565-4598-AA05-AB7B8A149804}" destId="{AB4DB343-322F-4E3A-93D5-8314828E20B4}" srcOrd="0" destOrd="0" presId="urn:microsoft.com/office/officeart/2005/8/layout/radial1"/>
    <dgm:cxn modelId="{974074FB-01AC-4FE2-9926-ECA96955CB23}" type="presOf" srcId="{16360528-2102-4EAF-8F8B-1057D0D52D58}" destId="{63167ED3-75FA-4AA8-B347-D9C5CE252CB8}" srcOrd="0" destOrd="0" presId="urn:microsoft.com/office/officeart/2005/8/layout/radial1"/>
    <dgm:cxn modelId="{3D23FDF1-F98A-4369-AC27-F3CA3BEF89A5}" type="presOf" srcId="{19CA7283-2565-4598-AA05-AB7B8A149804}" destId="{39FF7923-5CE7-43DB-AA34-292014EFF7A2}" srcOrd="1" destOrd="0" presId="urn:microsoft.com/office/officeart/2005/8/layout/radial1"/>
    <dgm:cxn modelId="{86205B48-D972-466F-952D-871EDA1AA879}" type="presOf" srcId="{14C5B255-4F77-438D-8BE6-4C9C5A570FCD}" destId="{01953059-AF01-4D43-87BA-7DA51CEA7C91}" srcOrd="0" destOrd="0" presId="urn:microsoft.com/office/officeart/2005/8/layout/radial1"/>
    <dgm:cxn modelId="{81C225A9-9110-4A99-8751-DAB097F82D38}" type="presParOf" srcId="{3DF41025-2B42-4DA7-BF89-7A7487F791E9}" destId="{E3A4BAAA-FF19-41F8-A58E-FC753C68B121}" srcOrd="0" destOrd="0" presId="urn:microsoft.com/office/officeart/2005/8/layout/radial1"/>
    <dgm:cxn modelId="{858E9E56-38C9-4778-B93F-CBAE5F6252AE}" type="presParOf" srcId="{3DF41025-2B42-4DA7-BF89-7A7487F791E9}" destId="{17D19CED-2B8F-4911-94CD-15061D884D4D}" srcOrd="1" destOrd="0" presId="urn:microsoft.com/office/officeart/2005/8/layout/radial1"/>
    <dgm:cxn modelId="{739EE14A-18D5-4BDE-A437-C9E795E3308E}" type="presParOf" srcId="{17D19CED-2B8F-4911-94CD-15061D884D4D}" destId="{2EEBE9C2-4337-464D-B71A-F600A892E29F}" srcOrd="0" destOrd="0" presId="urn:microsoft.com/office/officeart/2005/8/layout/radial1"/>
    <dgm:cxn modelId="{DA7CE77D-B1E3-44C9-83EA-07981A95B24E}" type="presParOf" srcId="{3DF41025-2B42-4DA7-BF89-7A7487F791E9}" destId="{F9ECF52D-E891-4B27-8EBE-C3F14487F7ED}" srcOrd="2" destOrd="0" presId="urn:microsoft.com/office/officeart/2005/8/layout/radial1"/>
    <dgm:cxn modelId="{605E177A-C50E-4B9C-A9B7-5880C0664AEB}" type="presParOf" srcId="{3DF41025-2B42-4DA7-BF89-7A7487F791E9}" destId="{758A5492-E651-48EE-9300-D7BFC4CAB479}" srcOrd="3" destOrd="0" presId="urn:microsoft.com/office/officeart/2005/8/layout/radial1"/>
    <dgm:cxn modelId="{A113E233-1115-41FB-BF82-A118B446F576}" type="presParOf" srcId="{758A5492-E651-48EE-9300-D7BFC4CAB479}" destId="{6ADB2C79-8A84-4E1D-A990-187E7C8D0E2A}" srcOrd="0" destOrd="0" presId="urn:microsoft.com/office/officeart/2005/8/layout/radial1"/>
    <dgm:cxn modelId="{C93C402B-7DC3-4193-A90D-88964FDAFEC3}" type="presParOf" srcId="{3DF41025-2B42-4DA7-BF89-7A7487F791E9}" destId="{C3013184-1C86-47FE-AFCF-0252C1AF9B20}" srcOrd="4" destOrd="0" presId="urn:microsoft.com/office/officeart/2005/8/layout/radial1"/>
    <dgm:cxn modelId="{8AB0B3F0-B631-4B9F-9115-0570C65459EA}" type="presParOf" srcId="{3DF41025-2B42-4DA7-BF89-7A7487F791E9}" destId="{AB4DB343-322F-4E3A-93D5-8314828E20B4}" srcOrd="5" destOrd="0" presId="urn:microsoft.com/office/officeart/2005/8/layout/radial1"/>
    <dgm:cxn modelId="{0B838B9A-3FD9-4AA9-98B6-68762E50E308}" type="presParOf" srcId="{AB4DB343-322F-4E3A-93D5-8314828E20B4}" destId="{39FF7923-5CE7-43DB-AA34-292014EFF7A2}" srcOrd="0" destOrd="0" presId="urn:microsoft.com/office/officeart/2005/8/layout/radial1"/>
    <dgm:cxn modelId="{D316D34A-D655-4B7D-B1AB-DFBBF7ECEF05}" type="presParOf" srcId="{3DF41025-2B42-4DA7-BF89-7A7487F791E9}" destId="{667859E3-43A6-4CBE-9474-1D6B3C4BF9C9}" srcOrd="6" destOrd="0" presId="urn:microsoft.com/office/officeart/2005/8/layout/radial1"/>
    <dgm:cxn modelId="{B93CEFC7-57BE-49ED-B3C4-78AABD8D08C5}" type="presParOf" srcId="{3DF41025-2B42-4DA7-BF89-7A7487F791E9}" destId="{18268C64-F2F4-4A17-937C-66D26586EFB0}" srcOrd="7" destOrd="0" presId="urn:microsoft.com/office/officeart/2005/8/layout/radial1"/>
    <dgm:cxn modelId="{8C36593F-C806-4D46-9580-DE2D2E552E87}" type="presParOf" srcId="{18268C64-F2F4-4A17-937C-66D26586EFB0}" destId="{288D1D28-6C45-4066-ACC2-2882645FACBD}" srcOrd="0" destOrd="0" presId="urn:microsoft.com/office/officeart/2005/8/layout/radial1"/>
    <dgm:cxn modelId="{170E107D-F5FC-4564-8A44-F3F9F6E44E79}" type="presParOf" srcId="{3DF41025-2B42-4DA7-BF89-7A7487F791E9}" destId="{577CAAF4-9834-4818-9718-94520BBB2B01}" srcOrd="8" destOrd="0" presId="urn:microsoft.com/office/officeart/2005/8/layout/radial1"/>
    <dgm:cxn modelId="{C3DE7D9E-93CF-4825-984B-0AE30C1F6242}" type="presParOf" srcId="{3DF41025-2B42-4DA7-BF89-7A7487F791E9}" destId="{41C7BEAB-4D0C-4E55-BBE9-E53293D8255C}" srcOrd="9" destOrd="0" presId="urn:microsoft.com/office/officeart/2005/8/layout/radial1"/>
    <dgm:cxn modelId="{1722D353-21DD-4BBD-8758-2B65EDF4BAEF}" type="presParOf" srcId="{41C7BEAB-4D0C-4E55-BBE9-E53293D8255C}" destId="{44306972-48D6-4187-8013-2371C754BD0D}" srcOrd="0" destOrd="0" presId="urn:microsoft.com/office/officeart/2005/8/layout/radial1"/>
    <dgm:cxn modelId="{275AE635-17A3-46DD-BCCE-1F893A49C686}" type="presParOf" srcId="{3DF41025-2B42-4DA7-BF89-7A7487F791E9}" destId="{AF0ED7FB-B319-4FCE-B99E-4B6C41F09ECD}" srcOrd="10" destOrd="0" presId="urn:microsoft.com/office/officeart/2005/8/layout/radial1"/>
    <dgm:cxn modelId="{5B69612F-9B0C-45D2-990D-44A5AC97A16D}" type="presParOf" srcId="{3DF41025-2B42-4DA7-BF89-7A7487F791E9}" destId="{F9EDF19A-0D79-4836-878E-6B72DFF988DC}" srcOrd="11" destOrd="0" presId="urn:microsoft.com/office/officeart/2005/8/layout/radial1"/>
    <dgm:cxn modelId="{26BB1241-596B-4A47-9848-92D0C03C871A}" type="presParOf" srcId="{F9EDF19A-0D79-4836-878E-6B72DFF988DC}" destId="{C4367510-F148-4D47-BAC8-0763A20814FE}" srcOrd="0" destOrd="0" presId="urn:microsoft.com/office/officeart/2005/8/layout/radial1"/>
    <dgm:cxn modelId="{B6727A42-A487-4D1B-8398-F40822796DD7}" type="presParOf" srcId="{3DF41025-2B42-4DA7-BF89-7A7487F791E9}" destId="{01953059-AF01-4D43-87BA-7DA51CEA7C91}" srcOrd="12" destOrd="0" presId="urn:microsoft.com/office/officeart/2005/8/layout/radial1"/>
    <dgm:cxn modelId="{3A85450E-3892-4211-AAF7-96A2C4231556}" type="presParOf" srcId="{3DF41025-2B42-4DA7-BF89-7A7487F791E9}" destId="{63167ED3-75FA-4AA8-B347-D9C5CE252CB8}" srcOrd="13" destOrd="0" presId="urn:microsoft.com/office/officeart/2005/8/layout/radial1"/>
    <dgm:cxn modelId="{AF87A095-32EF-42A2-8E4A-FB5AC1785325}" type="presParOf" srcId="{63167ED3-75FA-4AA8-B347-D9C5CE252CB8}" destId="{D9FAAC42-1C4B-40D4-9B39-95B72FE2F150}" srcOrd="0" destOrd="0" presId="urn:microsoft.com/office/officeart/2005/8/layout/radial1"/>
    <dgm:cxn modelId="{A88BB84B-273A-490B-8476-5386E3007833}" type="presParOf" srcId="{3DF41025-2B42-4DA7-BF89-7A7487F791E9}" destId="{CD3983E0-F350-4ED2-9658-7D8C75A97601}" srcOrd="14" destOrd="0" presId="urn:microsoft.com/office/officeart/2005/8/layout/radial1"/>
    <dgm:cxn modelId="{3DF1358C-35B7-4769-9FAB-1754DA6C04A6}" type="presParOf" srcId="{3DF41025-2B42-4DA7-BF89-7A7487F791E9}" destId="{3D17364B-FEB8-452A-B7A5-28261707D1E3}" srcOrd="15" destOrd="0" presId="urn:microsoft.com/office/officeart/2005/8/layout/radial1"/>
    <dgm:cxn modelId="{93B091D3-9D78-4F9A-A8BB-714FC0C807CC}" type="presParOf" srcId="{3D17364B-FEB8-452A-B7A5-28261707D1E3}" destId="{B533F1F1-FDF7-4F89-969D-4D7B82C86B7E}" srcOrd="0" destOrd="0" presId="urn:microsoft.com/office/officeart/2005/8/layout/radial1"/>
    <dgm:cxn modelId="{5562868D-62A2-411B-85B1-FF44CB25D0F2}" type="presParOf" srcId="{3DF41025-2B42-4DA7-BF89-7A7487F791E9}" destId="{50246729-3F05-4DBE-BCFA-3D7161AE6C8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61B99-02B4-4763-B234-3A5A043C96DF}" type="datetimeFigureOut">
              <a:rPr lang="en-US" smtClean="0"/>
              <a:t>5/13/2017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18E4D-998E-445F-B80B-2A5E761EB8E0}" type="slidenum">
              <a:rPr lang="en-US" smtClean="0"/>
              <a:t>‹#›</a:t>
            </a:fld>
            <a:endParaRPr lang="en-US"/>
          </a:p>
        </p:txBody>
      </p:sp>
    </p:spTree>
    <p:extLst>
      <p:ext uri="{BB962C8B-B14F-4D97-AF65-F5344CB8AC3E}">
        <p14:creationId xmlns:p14="http://schemas.microsoft.com/office/powerpoint/2010/main" val="47837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wcouncil.org/news/blog/making-the-business-case-for-energy-efficienc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1225" eaLnBrk="1" fontAlgn="auto" latinLnBrk="0" hangingPunct="1">
              <a:lnSpc>
                <a:spcPct val="100000"/>
              </a:lnSpc>
              <a:spcBef>
                <a:spcPts val="0"/>
              </a:spcBef>
              <a:spcAft>
                <a:spcPts val="0"/>
              </a:spcAft>
              <a:buClrTx/>
              <a:buSzTx/>
              <a:buFontTx/>
              <a:buNone/>
              <a:tabLst/>
              <a:defRPr/>
            </a:pPr>
            <a:fld id="{B494FC47-8385-B846-9C90-CDBD004F1198}" type="slidenum">
              <a:rPr kumimoji="0" lang="en-US" sz="1200" b="0" i="0" u="none" strike="noStrike" kern="0" cap="none" spc="0" normalizeH="0" baseline="0" noProof="0">
                <a:ln>
                  <a:noFill/>
                </a:ln>
                <a:solidFill>
                  <a:schemeClr val="tx1"/>
                </a:solidFill>
                <a:effectLst/>
                <a:uLnTx/>
                <a:uFillTx/>
                <a:latin typeface="Times New Roman" charset="0"/>
                <a:ea typeface="ＭＳ Ｐゴシック" charset="0"/>
                <a:cs typeface="ＭＳ Ｐゴシック" charset="0"/>
              </a:rPr>
              <a:pPr marL="0" marR="0" lvl="0" indent="0" algn="r" defTabSz="911225"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chemeClr val="tx1"/>
              </a:solidFill>
              <a:effectLst/>
              <a:uLnTx/>
              <a:uFillTx/>
              <a:latin typeface="Times New Roman" charset="0"/>
              <a:ea typeface="ＭＳ Ｐゴシック" charset="0"/>
              <a:cs typeface="ＭＳ Ｐゴシック"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24" tIns="45713" rIns="91424" bIns="45713" numCol="1" anchor="t" anchorCtr="0" compatLnSpc="1">
            <a:prstTxWarp prst="textNoShape">
              <a:avLst/>
            </a:prstTxWarp>
          </a:bodyPr>
          <a:lstStyle/>
          <a:p>
            <a:pPr defTabSz="911225" eaLnBrk="1" hangingPunct="1">
              <a:spcBef>
                <a:spcPct val="0"/>
              </a:spcBef>
              <a:buFontTx/>
              <a:buChar char="•"/>
            </a:pPr>
            <a:endParaRPr lang="en-US" sz="9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2480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83092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4002E7-82D1-5142-B6F9-63D8FE3F3E0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9438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Energy efficiency</a:t>
            </a:r>
            <a:r>
              <a:rPr lang="en-US" dirty="0"/>
              <a:t> is now the second-largest resource in the Pacific Northwest, behind only hydropower. Total regional investment in energy efficiency in 2013 was $375 million (2006 dollars). The investment was a bargain compared to the cost of building new power plants. The average cost of efficiency improvements was about $17 per megawatt-hour, about five times less than the cost of power from a new gas-fired plant.</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4002E7-82D1-5142-B6F9-63D8FE3F3E0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5635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661498-D9BD-3B40-A119-82F8726A38C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999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182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charset="0"/>
                <a:ea typeface="ＭＳ Ｐゴシック" charset="0"/>
                <a:cs typeface="Arial" charset="0"/>
              </a:rPr>
              <a:t>We believe that markets</a:t>
            </a:r>
            <a:r>
              <a:rPr lang="en-US" baseline="0" dirty="0">
                <a:latin typeface="Arial" charset="0"/>
                <a:ea typeface="ＭＳ Ｐゴシック" charset="0"/>
                <a:cs typeface="Arial" charset="0"/>
              </a:rPr>
              <a:t> work we are helping to accelerate them</a:t>
            </a:r>
            <a:endParaRPr lang="en-US" dirty="0">
              <a:latin typeface="Arial" charset="0"/>
              <a:ea typeface="ＭＳ Ｐゴシック" charset="0"/>
              <a:cs typeface="Arial" charset="0"/>
            </a:endParaRPr>
          </a:p>
          <a:p>
            <a:pPr eaLnBrk="1" hangingPunct="1">
              <a:spcBef>
                <a:spcPct val="0"/>
              </a:spcBef>
            </a:pPr>
            <a:endParaRPr lang="en-US" dirty="0">
              <a:latin typeface="Arial" charset="0"/>
              <a:ea typeface="ＭＳ Ｐゴシック" charset="0"/>
              <a:cs typeface="Arial" charset="0"/>
            </a:endParaRPr>
          </a:p>
          <a:p>
            <a:pPr eaLnBrk="1" hangingPunct="1">
              <a:spcBef>
                <a:spcPct val="0"/>
              </a:spcBef>
            </a:pPr>
            <a:r>
              <a:rPr lang="en-US" dirty="0">
                <a:latin typeface="Arial" charset="0"/>
                <a:ea typeface="ＭＳ Ｐゴシック" charset="0"/>
                <a:cs typeface="Arial" charset="0"/>
              </a:rPr>
              <a:t>This chart shows the way we work at the highest level. What we do is of value to the region, because we use the combined market power of the region to intervene in the market to increase the adoption of energy efficient products, services and practices.</a:t>
            </a:r>
          </a:p>
          <a:p>
            <a:pPr eaLnBrk="1" hangingPunct="1">
              <a:spcBef>
                <a:spcPct val="0"/>
              </a:spcBef>
            </a:pPr>
            <a:endParaRPr lang="en-US" dirty="0">
              <a:latin typeface="Arial" charset="0"/>
              <a:ea typeface="ＭＳ Ｐゴシック" charset="0"/>
              <a:cs typeface="Arial" charset="0"/>
            </a:endParaRPr>
          </a:p>
          <a:p>
            <a:pPr eaLnBrk="1" hangingPunct="1">
              <a:spcBef>
                <a:spcPct val="0"/>
              </a:spcBef>
            </a:pPr>
            <a:r>
              <a:rPr lang="en-US" dirty="0">
                <a:latin typeface="Arial" charset="0"/>
                <a:ea typeface="ＭＳ Ｐゴシック" charset="0"/>
                <a:cs typeface="Arial" charset="0"/>
              </a:rPr>
              <a:t>We work to remove market barriers and obtain regional funding at the beginning of an initiative to provide incentives to motivate early adopters. As the initiative grows, the funding decreases and eventually incentives go away, but the savings continue.</a:t>
            </a:r>
          </a:p>
        </p:txBody>
      </p:sp>
      <p:sp>
        <p:nvSpPr>
          <p:cNvPr id="182275"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6EA1A184-054A-0143-832B-768D61C8BD41}" type="slidenum">
              <a:rPr kumimoji="0" lang="en-US" sz="1200" b="0" i="0" u="none" strike="noStrike" kern="0" cap="none" spc="0" normalizeH="0" baseline="0" noProof="0">
                <a:ln>
                  <a:noFill/>
                </a:ln>
                <a:solidFill>
                  <a:schemeClr val="tx1"/>
                </a:solidFill>
                <a:effectLst/>
                <a:uLnTx/>
                <a:uFillTx/>
                <a:latin typeface="Calibri" charset="0"/>
                <a:ea typeface="ＭＳ Ｐゴシック" charset="0"/>
                <a:cs typeface="ＭＳ Ｐゴシック" charset="0"/>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dirty="0">
              <a:ln>
                <a:noFill/>
              </a:ln>
              <a:solidFill>
                <a:schemeClr val="tx1"/>
              </a:solidFill>
              <a:effectLst/>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52185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Northwest Energy Efficiency Alliance</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Innovation to Action</a:t>
            </a:r>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35FC1A-BFA1-D44F-81EE-F591FA2E7DD1}"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7056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512763"/>
            <a:ext cx="7448550" cy="4189412"/>
          </a:xfrm>
        </p:spPr>
      </p:sp>
      <p:sp>
        <p:nvSpPr>
          <p:cNvPr id="3" name="Notes Placeholder 2"/>
          <p:cNvSpPr>
            <a:spLocks noGrp="1"/>
          </p:cNvSpPr>
          <p:nvPr>
            <p:ph type="body" idx="1"/>
          </p:nvPr>
        </p:nvSpPr>
        <p:spPr/>
        <p:txBody>
          <a:bodyPr/>
          <a:lstStyle/>
          <a:p>
            <a:r>
              <a:rPr lang="en-US" b="1" dirty="0"/>
              <a:t>You</a:t>
            </a:r>
            <a:r>
              <a:rPr lang="en-US" b="1" baseline="0" dirty="0"/>
              <a:t> may have seen this slide before as well,</a:t>
            </a:r>
          </a:p>
          <a:p>
            <a:endParaRPr lang="en-US" b="1" dirty="0"/>
          </a:p>
          <a:p>
            <a:r>
              <a:rPr lang="en-US" b="1" dirty="0"/>
              <a:t>The</a:t>
            </a:r>
            <a:r>
              <a:rPr lang="en-US" b="1" baseline="0" dirty="0"/>
              <a:t> 85 million units purchased in the NW consume about 500 aMW.  This amount goes into the market every year.</a:t>
            </a:r>
          </a:p>
          <a:p>
            <a:endParaRPr lang="en-US" b="1" baseline="0" dirty="0"/>
          </a:p>
          <a:p>
            <a:r>
              <a:rPr lang="en-US" b="1" baseline="0" dirty="0"/>
              <a:t>ENERGY STAR believes there is a savings potential of greater than 10% in Consumer Electronics and Appliances</a:t>
            </a:r>
          </a:p>
          <a:p>
            <a:endParaRPr lang="en-US" b="1" baseline="0" dirty="0"/>
          </a:p>
          <a:p>
            <a:endParaRPr lang="en-US" b="1" baseline="0" dirty="0"/>
          </a:p>
          <a:p>
            <a:r>
              <a:rPr lang="en-US" b="1" baseline="0" dirty="0"/>
              <a:t>Take Away:</a:t>
            </a:r>
          </a:p>
          <a:p>
            <a:r>
              <a:rPr lang="en-US" b="1" baseline="0" dirty="0"/>
              <a:t>Working with Nation Retail gives the region its best chance at reducing this number.</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8A26ED-5FA0-914D-B966-20D4FE5DAA5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12737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FE1360B-11BF-406C-8AFF-96C6E75364D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349355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FE1360B-11BF-406C-8AFF-96C6E75364D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329897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FE1360B-11BF-406C-8AFF-96C6E75364D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614545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5220" y="0"/>
            <a:ext cx="4876800" cy="6515100"/>
          </a:xfrm>
          <a:prstGeom prst="rect">
            <a:avLst/>
          </a:prstGeom>
        </p:spPr>
      </p:pic>
      <p:sp>
        <p:nvSpPr>
          <p:cNvPr id="2" name="Title 1"/>
          <p:cNvSpPr>
            <a:spLocks noGrp="1"/>
          </p:cNvSpPr>
          <p:nvPr>
            <p:ph type="ctrTitle" hasCustomPrompt="1"/>
          </p:nvPr>
        </p:nvSpPr>
        <p:spPr>
          <a:xfrm>
            <a:off x="616545" y="1002974"/>
            <a:ext cx="6087318" cy="2498970"/>
          </a:xfrm>
        </p:spPr>
        <p:txBody>
          <a:bodyPr>
            <a:normAutofit/>
          </a:bodyPr>
          <a:lstStyle>
            <a:lvl1pPr algn="l">
              <a:defRPr sz="3998"/>
            </a:lvl1pPr>
          </a:lstStyle>
          <a:p>
            <a:r>
              <a:rPr lang="en-US" dirty="0"/>
              <a:t>Click to edit master title</a:t>
            </a:r>
          </a:p>
        </p:txBody>
      </p:sp>
      <p:sp>
        <p:nvSpPr>
          <p:cNvPr id="3" name="Subtitle 2"/>
          <p:cNvSpPr>
            <a:spLocks noGrp="1"/>
          </p:cNvSpPr>
          <p:nvPr>
            <p:ph type="subTitle" idx="1" hasCustomPrompt="1"/>
          </p:nvPr>
        </p:nvSpPr>
        <p:spPr>
          <a:xfrm>
            <a:off x="616545" y="3501944"/>
            <a:ext cx="6087318" cy="1274261"/>
          </a:xfrm>
        </p:spPr>
        <p:txBody>
          <a:bodyPr/>
          <a:lstStyle>
            <a:lvl1pPr marL="0" indent="0" algn="l">
              <a:buNone/>
              <a:defRPr>
                <a:solidFill>
                  <a:srgbClr val="5C5C5C"/>
                </a:solidFill>
              </a:defRPr>
            </a:lvl1pPr>
            <a:lvl2pPr marL="456971" indent="0" algn="ctr">
              <a:buNone/>
              <a:defRPr>
                <a:solidFill>
                  <a:schemeClr val="tx1">
                    <a:tint val="7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r>
              <a:rPr lang="en-US" dirty="0"/>
              <a:t>Presenter Name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440" y="4776788"/>
            <a:ext cx="2133600" cy="1143000"/>
          </a:xfrm>
          <a:prstGeom prst="rect">
            <a:avLst/>
          </a:prstGeom>
        </p:spPr>
      </p:pic>
      <p:pic>
        <p:nvPicPr>
          <p:cNvPr id="17" name="Picture 16"/>
          <p:cNvPicPr>
            <a:picLocks noChangeAspect="1"/>
          </p:cNvPicPr>
          <p:nvPr userDrawn="1"/>
        </p:nvPicPr>
        <p:blipFill>
          <a:blip r:embed="rId4"/>
          <a:stretch>
            <a:fillRect/>
          </a:stretch>
        </p:blipFill>
        <p:spPr>
          <a:xfrm>
            <a:off x="9448800" y="505558"/>
            <a:ext cx="2743200" cy="1371600"/>
          </a:xfrm>
          <a:prstGeom prst="rect">
            <a:avLst/>
          </a:prstGeom>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24640" y="4773615"/>
            <a:ext cx="2129367"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4776788"/>
            <a:ext cx="2129365" cy="1143000"/>
          </a:xfrm>
          <a:prstGeom prst="rect">
            <a:avLst/>
          </a:prstGeom>
        </p:spPr>
      </p:pic>
      <p:sp>
        <p:nvSpPr>
          <p:cNvPr id="12" name="Rectangle 11"/>
          <p:cNvSpPr/>
          <p:nvPr userDrawn="1"/>
        </p:nvSpPr>
        <p:spPr>
          <a:xfrm>
            <a:off x="0" y="6515100"/>
            <a:ext cx="12208936"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4" name="Rectangle 3"/>
          <p:cNvSpPr/>
          <p:nvPr userDrawn="1"/>
        </p:nvSpPr>
        <p:spPr>
          <a:xfrm>
            <a:off x="-17126" y="663563"/>
            <a:ext cx="3049336"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13" name="Text Placeholder 12"/>
          <p:cNvSpPr>
            <a:spLocks noGrp="1"/>
          </p:cNvSpPr>
          <p:nvPr>
            <p:ph type="body" sz="quarter" idx="10"/>
          </p:nvPr>
        </p:nvSpPr>
        <p:spPr>
          <a:xfrm>
            <a:off x="-16933" y="672902"/>
            <a:ext cx="3050117" cy="331788"/>
          </a:xfrm>
        </p:spPr>
        <p:txBody>
          <a:bodyPr>
            <a:noAutofit/>
          </a:bodyPr>
          <a:lstStyle>
            <a:lvl1pPr marL="0" indent="0">
              <a:buNone/>
              <a:defRPr sz="1399" baseline="0">
                <a:solidFill>
                  <a:schemeClr val="bg2"/>
                </a:solidFill>
              </a:defRPr>
            </a:lvl1pPr>
            <a:lvl2pPr>
              <a:defRPr sz="1399"/>
            </a:lvl2pPr>
            <a:lvl3pPr>
              <a:defRPr sz="1399"/>
            </a:lvl3pPr>
            <a:lvl4pPr>
              <a:defRPr sz="1399"/>
            </a:lvl4pPr>
            <a:lvl5pPr>
              <a:defRPr sz="1399"/>
            </a:lvl5pPr>
          </a:lstStyle>
          <a:p>
            <a:pPr lvl="0"/>
            <a:r>
              <a:rPr lang="en-US"/>
              <a:t>Click to edit Master text styles</a:t>
            </a:r>
          </a:p>
        </p:txBody>
      </p:sp>
    </p:spTree>
    <p:extLst>
      <p:ext uri="{BB962C8B-B14F-4D97-AF65-F5344CB8AC3E}">
        <p14:creationId xmlns:p14="http://schemas.microsoft.com/office/powerpoint/2010/main" val="401159715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al Slide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41522"/>
            <a:ext cx="10972800" cy="916345"/>
          </a:xfrm>
        </p:spPr>
        <p:txBody>
          <a:bodyPr>
            <a:normAutofit/>
          </a:bodyPr>
          <a:lstStyle>
            <a:lvl1pPr algn="ctr">
              <a:defRPr sz="3998"/>
            </a:lvl1pPr>
          </a:lstStyle>
          <a:p>
            <a:r>
              <a:rPr lang="en-US" dirty="0"/>
              <a:t>Click to edit title</a:t>
            </a:r>
          </a:p>
        </p:txBody>
      </p:sp>
      <p:sp>
        <p:nvSpPr>
          <p:cNvPr id="5" name="Picture Placeholder 4"/>
          <p:cNvSpPr>
            <a:spLocks noGrp="1"/>
          </p:cNvSpPr>
          <p:nvPr>
            <p:ph type="pic" sz="quarter" idx="10"/>
          </p:nvPr>
        </p:nvSpPr>
        <p:spPr>
          <a:xfrm>
            <a:off x="609599" y="1468583"/>
            <a:ext cx="5168900" cy="4394056"/>
          </a:xfrm>
        </p:spPr>
        <p:txBody>
          <a:bodyPr/>
          <a:lstStyle/>
          <a:p>
            <a:r>
              <a:rPr lang="en-US" dirty="0"/>
              <a:t>Click icon to add picture</a:t>
            </a:r>
          </a:p>
        </p:txBody>
      </p:sp>
      <p:sp>
        <p:nvSpPr>
          <p:cNvPr id="11" name="Content Placeholder 2"/>
          <p:cNvSpPr>
            <a:spLocks noGrp="1"/>
          </p:cNvSpPr>
          <p:nvPr>
            <p:ph idx="11"/>
          </p:nvPr>
        </p:nvSpPr>
        <p:spPr>
          <a:xfrm>
            <a:off x="6248400" y="1468585"/>
            <a:ext cx="5334000" cy="4394259"/>
          </a:xfrm>
        </p:spPr>
        <p:txBody>
          <a:bodyPr/>
          <a:lstStyle>
            <a:lvl1pPr marL="342729" indent="-342729" algn="l">
              <a:buClr>
                <a:schemeClr val="accent1"/>
              </a:buClr>
              <a:buFont typeface="Helvetica" pitchFamily="34" charset="0"/>
              <a:buChar char="−"/>
              <a:defRPr/>
            </a:lvl1pPr>
            <a:lvl2pPr marL="913943" indent="-456971" algn="l">
              <a:buClr>
                <a:schemeClr val="bg1">
                  <a:lumMod val="50000"/>
                </a:schemeClr>
              </a:buClr>
              <a:buFont typeface="Arial" panose="020B0604020202020204" pitchFamily="34" charset="0"/>
              <a:buChar char="•"/>
              <a:defRPr/>
            </a:lvl2pPr>
            <a:lvl3pPr marL="1142429" indent="-228486"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0" y="6515100"/>
            <a:ext cx="12208936"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8467" y="6533866"/>
            <a:ext cx="651574" cy="323845"/>
          </a:xfrm>
          <a:prstGeom prst="rect">
            <a:avLst/>
          </a:prstGeom>
        </p:spPr>
      </p:pic>
      <p:sp>
        <p:nvSpPr>
          <p:cNvPr id="8" name="TextBox 7"/>
          <p:cNvSpPr txBox="1"/>
          <p:nvPr userDrawn="1"/>
        </p:nvSpPr>
        <p:spPr>
          <a:xfrm>
            <a:off x="1" y="6525703"/>
            <a:ext cx="783772" cy="307777"/>
          </a:xfrm>
          <a:prstGeom prst="rect">
            <a:avLst/>
          </a:prstGeom>
          <a:noFill/>
        </p:spPr>
        <p:txBody>
          <a:bodyPr wrap="square" rtlCol="0">
            <a:spAutoFit/>
          </a:bodyPr>
          <a:lstStyle/>
          <a:p>
            <a:fld id="{26C1AF9D-0CC5-4AB0-A894-A8698CCF14A2}" type="slidenum">
              <a:rPr lang="en-US" sz="1399" smtClean="0">
                <a:solidFill>
                  <a:schemeClr val="bg1"/>
                </a:solidFill>
              </a:rPr>
              <a:t>‹#›</a:t>
            </a:fld>
            <a:endParaRPr lang="en-US" sz="1399" dirty="0">
              <a:solidFill>
                <a:schemeClr val="bg1"/>
              </a:solidFill>
            </a:endParaRPr>
          </a:p>
        </p:txBody>
      </p:sp>
    </p:spTree>
    <p:extLst>
      <p:ext uri="{BB962C8B-B14F-4D97-AF65-F5344CB8AC3E}">
        <p14:creationId xmlns:p14="http://schemas.microsoft.com/office/powerpoint/2010/main" val="40914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66878"/>
            <a:ext cx="10972800" cy="749122"/>
          </a:xfrm>
        </p:spPr>
        <p:txBody>
          <a:bodyPr>
            <a:normAutofit/>
          </a:bodyPr>
          <a:lstStyle>
            <a:lvl1pPr algn="ctr">
              <a:defRPr sz="3998"/>
            </a:lvl1pPr>
          </a:lstStyle>
          <a:p>
            <a:r>
              <a:rPr lang="en-US" dirty="0"/>
              <a:t>Click to edit title</a:t>
            </a:r>
          </a:p>
        </p:txBody>
      </p:sp>
      <p:sp>
        <p:nvSpPr>
          <p:cNvPr id="9" name="Rectangle 8"/>
          <p:cNvSpPr/>
          <p:nvPr userDrawn="1"/>
        </p:nvSpPr>
        <p:spPr>
          <a:xfrm>
            <a:off x="0" y="6515100"/>
            <a:ext cx="12208936"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8467" y="6533866"/>
            <a:ext cx="651574" cy="323845"/>
          </a:xfrm>
          <a:prstGeom prst="rect">
            <a:avLst/>
          </a:prstGeom>
        </p:spPr>
      </p:pic>
      <p:sp>
        <p:nvSpPr>
          <p:cNvPr id="5" name="TextBox 4"/>
          <p:cNvSpPr txBox="1"/>
          <p:nvPr userDrawn="1"/>
        </p:nvSpPr>
        <p:spPr>
          <a:xfrm>
            <a:off x="1" y="6525703"/>
            <a:ext cx="783772" cy="307777"/>
          </a:xfrm>
          <a:prstGeom prst="rect">
            <a:avLst/>
          </a:prstGeom>
          <a:noFill/>
        </p:spPr>
        <p:txBody>
          <a:bodyPr wrap="square" rtlCol="0">
            <a:spAutoFit/>
          </a:bodyPr>
          <a:lstStyle/>
          <a:p>
            <a:fld id="{26C1AF9D-0CC5-4AB0-A894-A8698CCF14A2}" type="slidenum">
              <a:rPr lang="en-US" sz="1399" smtClean="0">
                <a:solidFill>
                  <a:schemeClr val="bg1"/>
                </a:solidFill>
              </a:rPr>
              <a:t>‹#›</a:t>
            </a:fld>
            <a:endParaRPr lang="en-US" sz="1399" dirty="0">
              <a:solidFill>
                <a:schemeClr val="bg1"/>
              </a:solidFill>
            </a:endParaRPr>
          </a:p>
        </p:txBody>
      </p:sp>
    </p:spTree>
    <p:extLst>
      <p:ext uri="{BB962C8B-B14F-4D97-AF65-F5344CB8AC3E}">
        <p14:creationId xmlns:p14="http://schemas.microsoft.com/office/powerpoint/2010/main" val="28435825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Rectangle 9"/>
          <p:cNvSpPr/>
          <p:nvPr userDrawn="1"/>
        </p:nvSpPr>
        <p:spPr>
          <a:xfrm>
            <a:off x="0" y="6515100"/>
            <a:ext cx="12208936"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467" y="4800342"/>
            <a:ext cx="11921067" cy="1574800"/>
          </a:xfrm>
          <a:prstGeom prst="rect">
            <a:avLst/>
          </a:prstGeom>
        </p:spPr>
      </p:pic>
      <p:sp>
        <p:nvSpPr>
          <p:cNvPr id="5" name="Title 9"/>
          <p:cNvSpPr txBox="1">
            <a:spLocks/>
          </p:cNvSpPr>
          <p:nvPr userDrawn="1"/>
        </p:nvSpPr>
        <p:spPr>
          <a:xfrm>
            <a:off x="616546" y="1496089"/>
            <a:ext cx="10967592" cy="1733016"/>
          </a:xfrm>
          <a:prstGeom prst="rect">
            <a:avLst/>
          </a:prstGeom>
        </p:spPr>
        <p:txBody>
          <a:bodyPr vert="horz" lIns="91392" tIns="45696" rIns="91392" bIns="45696" rtlCol="0" anchor="ctr">
            <a:normAutofit/>
          </a:bodyPr>
          <a:lstStyle>
            <a:lvl1pPr algn="ctr" defTabSz="457200" rtl="0" eaLnBrk="1" latinLnBrk="0" hangingPunct="1">
              <a:spcBef>
                <a:spcPct val="0"/>
              </a:spcBef>
              <a:buNone/>
              <a:defRPr sz="4400" b="1" i="1" kern="1200">
                <a:solidFill>
                  <a:schemeClr val="tx1"/>
                </a:solidFill>
                <a:latin typeface="Helvetica"/>
                <a:ea typeface="+mj-ea"/>
                <a:cs typeface="Helvetica"/>
              </a:defRPr>
            </a:lvl1pPr>
          </a:lstStyle>
          <a:p>
            <a:endParaRPr lang="en-US" sz="5397" dirty="0"/>
          </a:p>
        </p:txBody>
      </p:sp>
      <p:pic>
        <p:nvPicPr>
          <p:cNvPr id="6" name="Picture 5"/>
          <p:cNvPicPr>
            <a:picLocks noChangeAspect="1"/>
          </p:cNvPicPr>
          <p:nvPr userDrawn="1"/>
        </p:nvPicPr>
        <p:blipFill>
          <a:blip r:embed="rId3"/>
          <a:stretch>
            <a:fillRect/>
          </a:stretch>
        </p:blipFill>
        <p:spPr>
          <a:xfrm>
            <a:off x="4852467" y="-1"/>
            <a:ext cx="2743200" cy="1371600"/>
          </a:xfrm>
          <a:prstGeom prst="rect">
            <a:avLst/>
          </a:prstGeom>
        </p:spPr>
      </p:pic>
      <p:pic>
        <p:nvPicPr>
          <p:cNvPr id="7" name="Picture Placeholder 1"/>
          <p:cNvPicPr>
            <a:picLocks noChangeAspect="1"/>
          </p:cNvPicPr>
          <p:nvPr userDrawn="1"/>
        </p:nvPicPr>
        <p:blipFill rotWithShape="1">
          <a:blip r:embed="rId4">
            <a:extLst>
              <a:ext uri="{28A0092B-C50C-407E-A947-70E740481C1C}">
                <a14:useLocalDpi xmlns:a14="http://schemas.microsoft.com/office/drawing/2010/main" val="0"/>
              </a:ext>
            </a:extLst>
          </a:blip>
          <a:srcRect l="794" r="1149"/>
          <a:stretch/>
        </p:blipFill>
        <p:spPr>
          <a:xfrm>
            <a:off x="152102" y="4563478"/>
            <a:ext cx="4980149" cy="295490"/>
          </a:xfrm>
          <a:prstGeom prst="rect">
            <a:avLst/>
          </a:prstGeom>
        </p:spPr>
      </p:pic>
      <p:sp>
        <p:nvSpPr>
          <p:cNvPr id="8" name="Title 1"/>
          <p:cNvSpPr>
            <a:spLocks noGrp="1"/>
          </p:cNvSpPr>
          <p:nvPr>
            <p:ph type="title" hasCustomPrompt="1"/>
          </p:nvPr>
        </p:nvSpPr>
        <p:spPr>
          <a:xfrm>
            <a:off x="609601" y="1848580"/>
            <a:ext cx="10972800" cy="1143000"/>
          </a:xfrm>
        </p:spPr>
        <p:txBody>
          <a:bodyPr>
            <a:normAutofit/>
          </a:bodyPr>
          <a:lstStyle>
            <a:lvl1pPr algn="ctr">
              <a:defRPr sz="3998"/>
            </a:lvl1pPr>
          </a:lstStyle>
          <a:p>
            <a:r>
              <a:rPr lang="en-US" dirty="0"/>
              <a:t>Click to edit title</a:t>
            </a:r>
          </a:p>
        </p:txBody>
      </p:sp>
    </p:spTree>
    <p:extLst>
      <p:ext uri="{BB962C8B-B14F-4D97-AF65-F5344CB8AC3E}">
        <p14:creationId xmlns:p14="http://schemas.microsoft.com/office/powerpoint/2010/main" val="2052971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Rectangle 9"/>
          <p:cNvSpPr/>
          <p:nvPr userDrawn="1"/>
        </p:nvSpPr>
        <p:spPr>
          <a:xfrm>
            <a:off x="0" y="6515100"/>
            <a:ext cx="12208936"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pic>
        <p:nvPicPr>
          <p:cNvPr id="3" name="Picture 2"/>
          <p:cNvPicPr>
            <a:picLocks noChangeAspect="1"/>
          </p:cNvPicPr>
          <p:nvPr userDrawn="1"/>
        </p:nvPicPr>
        <p:blipFill rotWithShape="1">
          <a:blip r:embed="rId2"/>
          <a:srcRect l="-1070" t="647" r="58715" b="67712"/>
          <a:stretch/>
        </p:blipFill>
        <p:spPr>
          <a:xfrm>
            <a:off x="16934" y="2"/>
            <a:ext cx="12192000" cy="4460915"/>
          </a:xfrm>
          <a:prstGeom prst="rect">
            <a:avLst/>
          </a:prstGeom>
        </p:spPr>
      </p:pic>
      <p:sp>
        <p:nvSpPr>
          <p:cNvPr id="5" name="Title 9"/>
          <p:cNvSpPr txBox="1">
            <a:spLocks/>
          </p:cNvSpPr>
          <p:nvPr userDrawn="1"/>
        </p:nvSpPr>
        <p:spPr>
          <a:xfrm>
            <a:off x="616546" y="1496089"/>
            <a:ext cx="10967592" cy="1733016"/>
          </a:xfrm>
          <a:prstGeom prst="rect">
            <a:avLst/>
          </a:prstGeom>
        </p:spPr>
        <p:txBody>
          <a:bodyPr vert="horz" lIns="91392" tIns="45696" rIns="91392" bIns="45696" rtlCol="0" anchor="ctr">
            <a:normAutofit/>
          </a:bodyPr>
          <a:lstStyle>
            <a:lvl1pPr algn="ctr" defTabSz="457200" rtl="0" eaLnBrk="1" latinLnBrk="0" hangingPunct="1">
              <a:spcBef>
                <a:spcPct val="0"/>
              </a:spcBef>
              <a:buNone/>
              <a:defRPr sz="4400" b="1" i="1" kern="1200">
                <a:solidFill>
                  <a:schemeClr val="tx1"/>
                </a:solidFill>
                <a:latin typeface="Helvetica"/>
                <a:ea typeface="+mj-ea"/>
                <a:cs typeface="Helvetica"/>
              </a:defRPr>
            </a:lvl1pPr>
          </a:lstStyle>
          <a:p>
            <a:endParaRPr lang="en-US" sz="5397" dirty="0"/>
          </a:p>
        </p:txBody>
      </p:sp>
      <p:pic>
        <p:nvPicPr>
          <p:cNvPr id="6" name="Picture 5"/>
          <p:cNvPicPr>
            <a:picLocks noChangeAspect="1"/>
          </p:cNvPicPr>
          <p:nvPr userDrawn="1"/>
        </p:nvPicPr>
        <p:blipFill>
          <a:blip r:embed="rId3"/>
          <a:stretch>
            <a:fillRect/>
          </a:stretch>
        </p:blipFill>
        <p:spPr>
          <a:xfrm>
            <a:off x="4852467" y="-1"/>
            <a:ext cx="2743200" cy="1371600"/>
          </a:xfrm>
          <a:prstGeom prst="rect">
            <a:avLst/>
          </a:prstGeom>
        </p:spPr>
      </p:pic>
      <p:pic>
        <p:nvPicPr>
          <p:cNvPr id="7" name="Picture Placeholder 1"/>
          <p:cNvPicPr>
            <a:picLocks noChangeAspect="1"/>
          </p:cNvPicPr>
          <p:nvPr userDrawn="1"/>
        </p:nvPicPr>
        <p:blipFill rotWithShape="1">
          <a:blip r:embed="rId4">
            <a:extLst>
              <a:ext uri="{28A0092B-C50C-407E-A947-70E740481C1C}">
                <a14:useLocalDpi xmlns:a14="http://schemas.microsoft.com/office/drawing/2010/main" val="0"/>
              </a:ext>
            </a:extLst>
          </a:blip>
          <a:srcRect l="794" r="1149"/>
          <a:stretch/>
        </p:blipFill>
        <p:spPr>
          <a:xfrm>
            <a:off x="152102" y="4563478"/>
            <a:ext cx="4980149" cy="295490"/>
          </a:xfrm>
          <a:prstGeom prst="rect">
            <a:avLst/>
          </a:prstGeom>
        </p:spPr>
      </p:pic>
      <p:sp>
        <p:nvSpPr>
          <p:cNvPr id="8" name="Title 1"/>
          <p:cNvSpPr>
            <a:spLocks noGrp="1"/>
          </p:cNvSpPr>
          <p:nvPr>
            <p:ph type="title" hasCustomPrompt="1"/>
          </p:nvPr>
        </p:nvSpPr>
        <p:spPr>
          <a:xfrm>
            <a:off x="609601" y="1848580"/>
            <a:ext cx="10972800" cy="1143000"/>
          </a:xfrm>
        </p:spPr>
        <p:txBody>
          <a:bodyPr>
            <a:normAutofit/>
          </a:bodyPr>
          <a:lstStyle>
            <a:lvl1pPr algn="ctr">
              <a:defRPr sz="3998"/>
            </a:lvl1pPr>
          </a:lstStyle>
          <a:p>
            <a:r>
              <a:rPr lang="en-US" dirty="0"/>
              <a:t>Click to edit title</a:t>
            </a:r>
          </a:p>
        </p:txBody>
      </p:sp>
      <p:pic>
        <p:nvPicPr>
          <p:cNvPr id="2" name="Picture 1"/>
          <p:cNvPicPr>
            <a:picLocks noChangeAspect="1"/>
          </p:cNvPicPr>
          <p:nvPr userDrawn="1"/>
        </p:nvPicPr>
        <p:blipFill>
          <a:blip r:embed="rId5"/>
          <a:stretch>
            <a:fillRect/>
          </a:stretch>
        </p:blipFill>
        <p:spPr>
          <a:xfrm>
            <a:off x="152102" y="4813406"/>
            <a:ext cx="11930744" cy="1681114"/>
          </a:xfrm>
          <a:prstGeom prst="rect">
            <a:avLst/>
          </a:prstGeom>
        </p:spPr>
      </p:pic>
    </p:spTree>
    <p:extLst>
      <p:ext uri="{BB962C8B-B14F-4D97-AF65-F5344CB8AC3E}">
        <p14:creationId xmlns:p14="http://schemas.microsoft.com/office/powerpoint/2010/main" val="297875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FE1360B-11BF-406C-8AFF-96C6E75364D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315583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E1360B-11BF-406C-8AFF-96C6E75364D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82618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5FE1360B-11BF-406C-8AFF-96C6E75364D8}"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139928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5FE1360B-11BF-406C-8AFF-96C6E75364D8}" type="datetimeFigureOut">
              <a:rPr lang="en-US" smtClean="0"/>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152128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FE1360B-11BF-406C-8AFF-96C6E75364D8}" type="datetimeFigureOut">
              <a:rPr lang="en-US" smtClean="0"/>
              <a:t>5/13/2017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378028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1360B-11BF-406C-8AFF-96C6E75364D8}" type="datetimeFigureOut">
              <a:rPr lang="en-US" smtClean="0"/>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381161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E1360B-11BF-406C-8AFF-96C6E75364D8}"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60098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E1360B-11BF-406C-8AFF-96C6E75364D8}"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FAEFF-ADBA-40FF-B18A-E099BC95CA6D}" type="slidenum">
              <a:rPr lang="en-US" smtClean="0"/>
              <a:t>‹#›</a:t>
            </a:fld>
            <a:endParaRPr lang="en-US"/>
          </a:p>
        </p:txBody>
      </p:sp>
    </p:spTree>
    <p:extLst>
      <p:ext uri="{BB962C8B-B14F-4D97-AF65-F5344CB8AC3E}">
        <p14:creationId xmlns:p14="http://schemas.microsoft.com/office/powerpoint/2010/main" val="290230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1360B-11BF-406C-8AFF-96C6E75364D8}" type="datetimeFigureOut">
              <a:rPr lang="en-US" smtClean="0"/>
              <a:t>5/13/2017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FAEFF-ADBA-40FF-B18A-E099BC95CA6D}" type="slidenum">
              <a:rPr lang="en-US" smtClean="0"/>
              <a:t>‹#›</a:t>
            </a:fld>
            <a:endParaRPr lang="en-US"/>
          </a:p>
        </p:txBody>
      </p:sp>
    </p:spTree>
    <p:extLst>
      <p:ext uri="{BB962C8B-B14F-4D97-AF65-F5344CB8AC3E}">
        <p14:creationId xmlns:p14="http://schemas.microsoft.com/office/powerpoint/2010/main" val="418353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traveloregon.com/cities-regions/mt-hood-the-gorge/&amp;ei=COEuVbyUHIrWsAWa-IH4Bg&amp;bvm=bv.90790515,d.b2w&amp;psig=AFQjCNETxnYypUc1RXvp5A5S68nLKOSgSw&amp;ust=142922201749284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hyperlink" Target="http://www.google.com/url?sa=i&amp;rct=j&amp;q=a19+bulb+with+question+mark&amp;source=images&amp;cd=&amp;cad=rja&amp;docid=nNU0UvILq6fwKM&amp;tbnid=43quiADrUnQebM:&amp;ved=0CAUQjRw&amp;url=http://blog.pegasuslighting.com/2013/01/myth-leds-dont-save-power/&amp;ei=_z8uUerJJKv9iQKMt4DoCA&amp;bvm=bv.42965579,d.cGE&amp;psig=AFQjCNGotnrKipJL862HOrF1DLyOw97ipA&amp;ust=1362071922270593"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ved=0CAcQjRw&amp;url=http://commons.wikimedia.org/wiki/File:BonnevilleDam.jpg&amp;ei=oMovVe3RO4qeyQTkm4C4CA&amp;bvm=bv.91071109,d.aWw&amp;psig=AFQjCNFynA4yOYkeiIBXwPHNLwFmK_XFhg&amp;ust=1429281810865219"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Efficiency Power Plants</a:t>
            </a:r>
            <a:endParaRPr lang="en-US" sz="2799" dirty="0">
              <a:solidFill>
                <a:schemeClr val="accent6"/>
              </a:solidFill>
            </a:endParaRPr>
          </a:p>
        </p:txBody>
      </p:sp>
      <p:sp>
        <p:nvSpPr>
          <p:cNvPr id="3" name="Subtitle 2"/>
          <p:cNvSpPr>
            <a:spLocks noGrp="1"/>
          </p:cNvSpPr>
          <p:nvPr>
            <p:ph type="subTitle" idx="1"/>
          </p:nvPr>
        </p:nvSpPr>
        <p:spPr/>
        <p:txBody>
          <a:bodyPr/>
          <a:lstStyle/>
          <a:p>
            <a:r>
              <a:rPr lang="en-US" dirty="0"/>
              <a:t>Christopher Dymond</a:t>
            </a:r>
          </a:p>
          <a:p>
            <a:r>
              <a:rPr lang="en-US" sz="1799" dirty="0"/>
              <a:t>Sr. Product Manager</a:t>
            </a:r>
          </a:p>
        </p:txBody>
      </p:sp>
      <p:sp>
        <p:nvSpPr>
          <p:cNvPr id="4" name="Text Placeholder 3"/>
          <p:cNvSpPr>
            <a:spLocks noGrp="1"/>
          </p:cNvSpPr>
          <p:nvPr>
            <p:ph type="body" sz="quarter" idx="10"/>
          </p:nvPr>
        </p:nvSpPr>
        <p:spPr>
          <a:xfrm>
            <a:off x="1521303" y="674337"/>
            <a:ext cx="2286397" cy="331615"/>
          </a:xfrm>
        </p:spPr>
        <p:txBody>
          <a:bodyPr/>
          <a:lstStyle/>
          <a:p>
            <a:r>
              <a:rPr lang="en-US" dirty="0"/>
              <a:t> May 12, 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535" y="0"/>
            <a:ext cx="4572000" cy="6858000"/>
          </a:xfrm>
          <a:prstGeom prst="rect">
            <a:avLst/>
          </a:prstGeom>
        </p:spPr>
      </p:pic>
      <p:pic>
        <p:nvPicPr>
          <p:cNvPr id="1026" name="Picture 2" descr="http://neea.org/sf-images/default-source/layout/neea-logo.png?sfvrsn=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849" y="286206"/>
            <a:ext cx="1724025"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92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Key Finding: </a:t>
            </a:r>
          </a:p>
        </p:txBody>
      </p:sp>
      <p:sp>
        <p:nvSpPr>
          <p:cNvPr id="4" name="Slide Number Placeholder 3"/>
          <p:cNvSpPr>
            <a:spLocks noGrp="1"/>
          </p:cNvSpPr>
          <p:nvPr>
            <p:ph type="sldNum" sz="quarter" idx="4294967295"/>
          </p:nvPr>
        </p:nvSpPr>
        <p:spPr>
          <a:xfrm>
            <a:off x="1526380" y="6399254"/>
            <a:ext cx="2132489" cy="364935"/>
          </a:xfrm>
          <a:prstGeom prst="rect">
            <a:avLst/>
          </a:prstGeom>
        </p:spPr>
        <p:txBody>
          <a:bodyPr/>
          <a:lstStyle/>
          <a:p>
            <a:fld id="{AA410EB8-A01E-483B-9F37-9B9DDCDD7179}" type="slidenum">
              <a:rPr lang="en-US" kern="0">
                <a:solidFill>
                  <a:sysClr val="windowText" lastClr="000000"/>
                </a:solidFill>
              </a:rPr>
              <a:pPr/>
              <a:t>10</a:t>
            </a:fld>
            <a:endParaRPr lang="en-US" kern="0" dirty="0">
              <a:solidFill>
                <a:sysClr val="windowText" lastClr="000000"/>
              </a:solidFill>
            </a:endParaRPr>
          </a:p>
        </p:txBody>
      </p:sp>
      <p:sp>
        <p:nvSpPr>
          <p:cNvPr id="6" name="TextBox 5"/>
          <p:cNvSpPr txBox="1"/>
          <p:nvPr/>
        </p:nvSpPr>
        <p:spPr>
          <a:xfrm>
            <a:off x="2287984" y="4723726"/>
            <a:ext cx="7616033" cy="922849"/>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5397" kern="0" dirty="0">
                <a:solidFill>
                  <a:sysClr val="windowText" lastClr="000000"/>
                </a:solidFill>
                <a:effectLst>
                  <a:outerShdw blurRad="38100" dist="38100" dir="2700000" algn="tl">
                    <a:srgbClr val="000000">
                      <a:alpha val="43137"/>
                    </a:srgbClr>
                  </a:outerShdw>
                </a:effectLst>
              </a:rPr>
              <a:t>Because they cost less!</a:t>
            </a:r>
          </a:p>
        </p:txBody>
      </p:sp>
      <p:sp>
        <p:nvSpPr>
          <p:cNvPr id="2" name="TextBox 1"/>
          <p:cNvSpPr txBox="1"/>
          <p:nvPr/>
        </p:nvSpPr>
        <p:spPr>
          <a:xfrm>
            <a:off x="2135663" y="1677313"/>
            <a:ext cx="7768354" cy="1752452"/>
          </a:xfrm>
          <a:prstGeom prst="rect">
            <a:avLst/>
          </a:prstGeom>
          <a:noFill/>
        </p:spPr>
        <p:txBody>
          <a:bodyPr wrap="square" rtlCol="0">
            <a:spAutoFit/>
          </a:bodyPr>
          <a:lstStyle/>
          <a:p>
            <a:r>
              <a:rPr lang="en-US" sz="3598" kern="0" dirty="0">
                <a:solidFill>
                  <a:sysClr val="windowText" lastClr="000000"/>
                </a:solidFill>
              </a:rPr>
              <a:t>The Seventh Power Plan Relies on </a:t>
            </a:r>
            <a:r>
              <a:rPr lang="en-US" sz="3598" i="1" kern="0" dirty="0">
                <a:solidFill>
                  <a:sysClr val="windowText" lastClr="000000"/>
                </a:solidFill>
              </a:rPr>
              <a:t>Energy Efficiency </a:t>
            </a:r>
            <a:r>
              <a:rPr lang="en-US" sz="3598" kern="0" dirty="0">
                <a:solidFill>
                  <a:sysClr val="windowText" lastClr="000000"/>
                </a:solidFill>
              </a:rPr>
              <a:t>and </a:t>
            </a:r>
            <a:r>
              <a:rPr lang="en-US" sz="3598" i="1" kern="0" dirty="0">
                <a:solidFill>
                  <a:sysClr val="windowText" lastClr="000000"/>
                </a:solidFill>
              </a:rPr>
              <a:t>Demand Response </a:t>
            </a:r>
            <a:r>
              <a:rPr lang="en-US" sz="3598" kern="0" dirty="0">
                <a:solidFill>
                  <a:sysClr val="windowText" lastClr="000000"/>
                </a:solidFill>
              </a:rPr>
              <a:t>Resources To Meet Load Growth</a:t>
            </a:r>
          </a:p>
        </p:txBody>
      </p:sp>
      <p:pic>
        <p:nvPicPr>
          <p:cNvPr id="8" name="Picture 7"/>
          <p:cNvPicPr>
            <a:picLocks noChangeAspect="1"/>
          </p:cNvPicPr>
          <p:nvPr/>
        </p:nvPicPr>
        <p:blipFill>
          <a:blip r:embed="rId2"/>
          <a:stretch>
            <a:fillRect/>
          </a:stretch>
        </p:blipFill>
        <p:spPr>
          <a:xfrm>
            <a:off x="8961533" y="6507370"/>
            <a:ext cx="1704087" cy="3485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87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 Scenarios</a:t>
            </a:r>
          </a:p>
        </p:txBody>
      </p:sp>
      <p:pic>
        <p:nvPicPr>
          <p:cNvPr id="5" name="Picture 4"/>
          <p:cNvPicPr>
            <a:picLocks noChangeAspect="1"/>
          </p:cNvPicPr>
          <p:nvPr/>
        </p:nvPicPr>
        <p:blipFill>
          <a:blip r:embed="rId2"/>
          <a:stretch>
            <a:fillRect/>
          </a:stretch>
        </p:blipFill>
        <p:spPr>
          <a:xfrm>
            <a:off x="1687455" y="1017256"/>
            <a:ext cx="8835364" cy="5490113"/>
          </a:xfrm>
          <a:prstGeom prst="rect">
            <a:avLst/>
          </a:prstGeom>
        </p:spPr>
      </p:pic>
      <p:sp>
        <p:nvSpPr>
          <p:cNvPr id="6" name="Rounded Rectangle 5"/>
          <p:cNvSpPr/>
          <p:nvPr/>
        </p:nvSpPr>
        <p:spPr>
          <a:xfrm>
            <a:off x="1593020" y="4666606"/>
            <a:ext cx="5635865" cy="771123"/>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kern="0">
              <a:solidFill>
                <a:sysClr val="windowText" lastClr="000000"/>
              </a:solidFill>
            </a:endParaRPr>
          </a:p>
        </p:txBody>
      </p:sp>
      <p:pic>
        <p:nvPicPr>
          <p:cNvPr id="8" name="Picture 7"/>
          <p:cNvPicPr>
            <a:picLocks noChangeAspect="1"/>
          </p:cNvPicPr>
          <p:nvPr/>
        </p:nvPicPr>
        <p:blipFill>
          <a:blip r:embed="rId3"/>
          <a:stretch>
            <a:fillRect/>
          </a:stretch>
        </p:blipFill>
        <p:spPr>
          <a:xfrm>
            <a:off x="8961533" y="6507370"/>
            <a:ext cx="1704087" cy="3485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5221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NW Efficiency Players</a:t>
            </a:r>
          </a:p>
        </p:txBody>
      </p:sp>
      <p:graphicFrame>
        <p:nvGraphicFramePr>
          <p:cNvPr id="4" name="Content Placeholder 3"/>
          <p:cNvGraphicFramePr>
            <a:graphicFrameLocks noGrp="1"/>
          </p:cNvGraphicFramePr>
          <p:nvPr>
            <p:ph idx="1"/>
            <p:extLst/>
          </p:nvPr>
        </p:nvGraphicFramePr>
        <p:xfrm>
          <a:off x="1983342" y="1423445"/>
          <a:ext cx="8225316" cy="470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63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2" y="1849403"/>
            <a:ext cx="8225316" cy="2417361"/>
          </a:xfrm>
        </p:spPr>
        <p:txBody>
          <a:bodyPr>
            <a:normAutofit/>
          </a:bodyPr>
          <a:lstStyle/>
          <a:p>
            <a:pPr lvl="1" algn="l" defTabSz="456971" rtl="0">
              <a:spcBef>
                <a:spcPct val="0"/>
              </a:spcBef>
            </a:pPr>
            <a:r>
              <a:rPr lang="en-US" sz="1599" dirty="0"/>
              <a:t>The Northwest Energy Efficiency Alliance (NEEA) is a nonprofit organization working to effect market transformation through the acceleration and adoption of energy-efficient products, services and practices. NEEA is an alliance of more than 140 Northwest utilities and energy efficiency organizations working on behalf of more than 13 million energy consumers. For more information, visit neea.org.</a:t>
            </a:r>
            <a:br>
              <a:rPr lang="en-US" sz="1599" dirty="0">
                <a:cs typeface="Arial" pitchFamily="34" charset="0"/>
              </a:rPr>
            </a:br>
            <a:endParaRPr lang="en-US" dirty="0"/>
          </a:p>
        </p:txBody>
      </p:sp>
      <p:sp>
        <p:nvSpPr>
          <p:cNvPr id="4" name="Rectangle 3"/>
          <p:cNvSpPr/>
          <p:nvPr/>
        </p:nvSpPr>
        <p:spPr>
          <a:xfrm>
            <a:off x="1983342" y="1524993"/>
            <a:ext cx="7844514" cy="461425"/>
          </a:xfrm>
          <a:prstGeom prst="rect">
            <a:avLst/>
          </a:prstGeom>
        </p:spPr>
        <p:txBody>
          <a:bodyPr wrap="square">
            <a:spAutoFit/>
          </a:bodyPr>
          <a:lstStyle/>
          <a:p>
            <a:pPr algn="ctr"/>
            <a:r>
              <a:rPr lang="en-US" sz="2399" kern="0" dirty="0">
                <a:solidFill>
                  <a:srgbClr val="698E53"/>
                </a:solidFill>
                <a:ea typeface="+mj-ea"/>
                <a:cs typeface="+mj-cs"/>
              </a:rPr>
              <a:t>Northwest Energy Efficiency Alliance (NEEA)</a:t>
            </a:r>
            <a:endParaRPr lang="en-US" sz="1799" kern="0" dirty="0">
              <a:solidFill>
                <a:sysClr val="windowText" lastClr="000000"/>
              </a:solidFill>
            </a:endParaRPr>
          </a:p>
        </p:txBody>
      </p:sp>
    </p:spTree>
    <p:extLst>
      <p:ext uri="{BB962C8B-B14F-4D97-AF65-F5344CB8AC3E}">
        <p14:creationId xmlns:p14="http://schemas.microsoft.com/office/powerpoint/2010/main" val="38131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11155" y="2210435"/>
            <a:ext cx="2468864" cy="1034511"/>
          </a:xfrm>
          <a:prstGeom prst="rect">
            <a:avLst/>
          </a:prstGeom>
          <a:solidFill>
            <a:srgbClr val="D0DC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kern="0">
              <a:solidFill>
                <a:srgbClr val="FFFFFF"/>
              </a:solidFill>
            </a:endParaRPr>
          </a:p>
        </p:txBody>
      </p:sp>
      <p:pic>
        <p:nvPicPr>
          <p:cNvPr id="6" name="Picture 5" descr="120216_Background.jpg"/>
          <p:cNvPicPr>
            <a:picLocks noChangeAspect="1"/>
          </p:cNvPicPr>
          <p:nvPr/>
        </p:nvPicPr>
        <p:blipFill rotWithShape="1">
          <a:blip r:embed="rId2" cstate="email">
            <a:extLst>
              <a:ext uri="{28A0092B-C50C-407E-A947-70E740481C1C}">
                <a14:useLocalDpi xmlns:a14="http://schemas.microsoft.com/office/drawing/2010/main" val="0"/>
              </a:ext>
            </a:extLst>
          </a:blip>
          <a:srcRect l="3051" t="13750" r="3051" b="28542"/>
          <a:stretch/>
        </p:blipFill>
        <p:spPr>
          <a:xfrm>
            <a:off x="1542247" y="1566245"/>
            <a:ext cx="9139240" cy="3744550"/>
          </a:xfrm>
          <a:prstGeom prst="rect">
            <a:avLst/>
          </a:prstGeom>
        </p:spPr>
      </p:pic>
      <p:sp>
        <p:nvSpPr>
          <p:cNvPr id="7" name="Rectangle 2"/>
          <p:cNvSpPr txBox="1">
            <a:spLocks noChangeArrowheads="1"/>
          </p:cNvSpPr>
          <p:nvPr/>
        </p:nvSpPr>
        <p:spPr>
          <a:xfrm>
            <a:off x="1915116" y="534907"/>
            <a:ext cx="8369704" cy="748910"/>
          </a:xfrm>
          <a:prstGeom prst="rect">
            <a:avLst/>
          </a:prstGeom>
          <a:ln>
            <a:noFill/>
          </a:ln>
        </p:spPr>
        <p:txBody>
          <a:bodyPr vert="horz" lIns="91392" tIns="45696" rIns="91392" bIns="45696" rtlCol="0" anchor="b" anchorCtr="0">
            <a:noAutofit/>
          </a:bodyPr>
          <a:lstStyle>
            <a:lvl1pPr algn="l" defTabSz="457200" rtl="0" eaLnBrk="1" latinLnBrk="0" hangingPunct="1">
              <a:spcBef>
                <a:spcPct val="0"/>
              </a:spcBef>
              <a:buNone/>
              <a:defRPr sz="2800" kern="1200">
                <a:solidFill>
                  <a:srgbClr val="698E53"/>
                </a:solidFill>
                <a:latin typeface="+mj-lt"/>
                <a:ea typeface="+mj-ea"/>
                <a:cs typeface="+mj-cs"/>
              </a:defRPr>
            </a:lvl1pPr>
          </a:lstStyle>
          <a:p>
            <a:pPr>
              <a:defRPr/>
            </a:pPr>
            <a:r>
              <a:rPr lang="en-US" sz="2799" dirty="0"/>
              <a:t>How NEEA Accelerates Energy Efficiency</a:t>
            </a:r>
          </a:p>
        </p:txBody>
      </p:sp>
      <p:sp>
        <p:nvSpPr>
          <p:cNvPr id="8" name="Content Placeholder 3"/>
          <p:cNvSpPr>
            <a:spLocks/>
          </p:cNvSpPr>
          <p:nvPr/>
        </p:nvSpPr>
        <p:spPr bwMode="auto">
          <a:xfrm>
            <a:off x="1661777" y="3508627"/>
            <a:ext cx="2877167" cy="158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971">
              <a:spcBef>
                <a:spcPct val="20000"/>
              </a:spcBef>
            </a:pPr>
            <a:r>
              <a:rPr lang="en-US" sz="1999" kern="0" dirty="0">
                <a:solidFill>
                  <a:srgbClr val="262262"/>
                </a:solidFill>
                <a:cs typeface="Arial"/>
              </a:rPr>
              <a:t>NEEA Fills The Energy Efficiency Pipeline</a:t>
            </a:r>
          </a:p>
          <a:p>
            <a:pPr defTabSz="456971">
              <a:spcBef>
                <a:spcPct val="20000"/>
              </a:spcBef>
            </a:pPr>
            <a:endParaRPr lang="en-US" sz="1799" kern="0" dirty="0">
              <a:solidFill>
                <a:srgbClr val="0083CA"/>
              </a:solidFill>
            </a:endParaRPr>
          </a:p>
          <a:p>
            <a:pPr defTabSz="456971">
              <a:spcBef>
                <a:spcPct val="20000"/>
              </a:spcBef>
            </a:pPr>
            <a:endParaRPr lang="en-US" sz="1799" kern="0" dirty="0">
              <a:solidFill>
                <a:srgbClr val="0083CA"/>
              </a:solidFill>
            </a:endParaRPr>
          </a:p>
          <a:p>
            <a:pPr defTabSz="456971">
              <a:spcBef>
                <a:spcPct val="20000"/>
              </a:spcBef>
            </a:pPr>
            <a:endParaRPr lang="en-US" sz="1799" kern="0" dirty="0">
              <a:solidFill>
                <a:srgbClr val="0083CA"/>
              </a:solidFill>
            </a:endParaRPr>
          </a:p>
          <a:p>
            <a:pPr defTabSz="456971">
              <a:spcBef>
                <a:spcPct val="20000"/>
              </a:spcBef>
            </a:pPr>
            <a:endParaRPr lang="en-US" sz="1799" kern="0" dirty="0">
              <a:solidFill>
                <a:srgbClr val="0083CA"/>
              </a:solidFill>
            </a:endParaRPr>
          </a:p>
          <a:p>
            <a:pPr defTabSz="456971">
              <a:spcBef>
                <a:spcPct val="20000"/>
              </a:spcBef>
            </a:pPr>
            <a:r>
              <a:rPr lang="en-US" sz="1799" kern="0" dirty="0">
                <a:solidFill>
                  <a:srgbClr val="0083CA"/>
                </a:solidFill>
              </a:rPr>
              <a:t> </a:t>
            </a:r>
          </a:p>
          <a:p>
            <a:pPr defTabSz="456971">
              <a:spcBef>
                <a:spcPct val="20000"/>
              </a:spcBef>
              <a:buClr>
                <a:srgbClr val="2AA9E0"/>
              </a:buClr>
            </a:pPr>
            <a:r>
              <a:rPr lang="en-US" sz="1799" kern="0" dirty="0">
                <a:solidFill>
                  <a:srgbClr val="0083CA"/>
                </a:solidFill>
              </a:rPr>
              <a:t> </a:t>
            </a:r>
          </a:p>
        </p:txBody>
      </p:sp>
      <p:sp>
        <p:nvSpPr>
          <p:cNvPr id="9" name="Content Placeholder 3"/>
          <p:cNvSpPr>
            <a:spLocks/>
          </p:cNvSpPr>
          <p:nvPr/>
        </p:nvSpPr>
        <p:spPr bwMode="auto">
          <a:xfrm>
            <a:off x="5007998" y="3508629"/>
            <a:ext cx="2380009" cy="141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971">
              <a:spcBef>
                <a:spcPct val="20000"/>
              </a:spcBef>
            </a:pPr>
            <a:r>
              <a:rPr lang="en-US" sz="1999" kern="0" dirty="0">
                <a:solidFill>
                  <a:srgbClr val="262262"/>
                </a:solidFill>
              </a:rPr>
              <a:t>NEEA Accelerates Market Adoption </a:t>
            </a:r>
          </a:p>
          <a:p>
            <a:pPr defTabSz="456971">
              <a:spcBef>
                <a:spcPct val="20000"/>
              </a:spcBef>
            </a:pPr>
            <a:endParaRPr lang="en-US" sz="1799" kern="0" dirty="0">
              <a:solidFill>
                <a:srgbClr val="0083CA"/>
              </a:solidFill>
            </a:endParaRPr>
          </a:p>
          <a:p>
            <a:pPr defTabSz="456971">
              <a:spcBef>
                <a:spcPct val="20000"/>
              </a:spcBef>
            </a:pPr>
            <a:endParaRPr lang="en-US" sz="1799" kern="0" dirty="0">
              <a:solidFill>
                <a:srgbClr val="0083CA"/>
              </a:solidFill>
            </a:endParaRPr>
          </a:p>
          <a:p>
            <a:pPr defTabSz="456971">
              <a:spcBef>
                <a:spcPct val="20000"/>
              </a:spcBef>
            </a:pPr>
            <a:endParaRPr lang="en-US" sz="1799" kern="0" dirty="0">
              <a:solidFill>
                <a:srgbClr val="0083CA"/>
              </a:solidFill>
            </a:endParaRPr>
          </a:p>
          <a:p>
            <a:pPr defTabSz="456971">
              <a:spcBef>
                <a:spcPct val="20000"/>
              </a:spcBef>
            </a:pPr>
            <a:endParaRPr lang="en-US" sz="1799" kern="0" dirty="0">
              <a:solidFill>
                <a:srgbClr val="0083CA"/>
              </a:solidFill>
            </a:endParaRPr>
          </a:p>
          <a:p>
            <a:pPr defTabSz="456971">
              <a:spcBef>
                <a:spcPct val="20000"/>
              </a:spcBef>
            </a:pPr>
            <a:r>
              <a:rPr lang="en-US" sz="1799" kern="0" dirty="0">
                <a:solidFill>
                  <a:srgbClr val="0083CA"/>
                </a:solidFill>
              </a:rPr>
              <a:t> </a:t>
            </a:r>
          </a:p>
        </p:txBody>
      </p:sp>
      <p:sp>
        <p:nvSpPr>
          <p:cNvPr id="10" name="Content Placeholder 3"/>
          <p:cNvSpPr>
            <a:spLocks/>
          </p:cNvSpPr>
          <p:nvPr/>
        </p:nvSpPr>
        <p:spPr bwMode="auto">
          <a:xfrm>
            <a:off x="7860073" y="3508629"/>
            <a:ext cx="2805548" cy="152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971">
              <a:spcBef>
                <a:spcPct val="20000"/>
              </a:spcBef>
            </a:pPr>
            <a:r>
              <a:rPr lang="en-US" sz="1999" kern="0" dirty="0">
                <a:solidFill>
                  <a:srgbClr val="262262"/>
                </a:solidFill>
              </a:rPr>
              <a:t>NEEA Leverages the Power of the Region </a:t>
            </a:r>
          </a:p>
          <a:p>
            <a:pPr defTabSz="456971">
              <a:spcBef>
                <a:spcPct val="20000"/>
              </a:spcBef>
            </a:pPr>
            <a:endParaRPr lang="en-US" sz="1799" kern="0" dirty="0">
              <a:solidFill>
                <a:srgbClr val="0083CA"/>
              </a:solidFill>
            </a:endParaRPr>
          </a:p>
          <a:p>
            <a:pPr defTabSz="456971">
              <a:spcBef>
                <a:spcPct val="20000"/>
              </a:spcBef>
            </a:pPr>
            <a:endParaRPr lang="en-US" sz="1799" kern="0" dirty="0">
              <a:solidFill>
                <a:srgbClr val="0083CA"/>
              </a:solidFill>
            </a:endParaRPr>
          </a:p>
          <a:p>
            <a:pPr defTabSz="456971">
              <a:spcBef>
                <a:spcPct val="20000"/>
              </a:spcBef>
            </a:pPr>
            <a:endParaRPr lang="en-US" sz="1799" kern="0" dirty="0">
              <a:solidFill>
                <a:srgbClr val="0083CA"/>
              </a:solidFill>
            </a:endParaRPr>
          </a:p>
          <a:p>
            <a:pPr defTabSz="456971">
              <a:spcBef>
                <a:spcPct val="20000"/>
              </a:spcBef>
            </a:pPr>
            <a:endParaRPr lang="en-US" sz="1799" kern="0" dirty="0">
              <a:solidFill>
                <a:srgbClr val="0083CA"/>
              </a:solidFill>
            </a:endParaRPr>
          </a:p>
          <a:p>
            <a:pPr defTabSz="456971">
              <a:spcBef>
                <a:spcPct val="20000"/>
              </a:spcBef>
            </a:pPr>
            <a:r>
              <a:rPr lang="en-US" sz="1799" kern="0" dirty="0">
                <a:solidFill>
                  <a:srgbClr val="0083CA"/>
                </a:solidFill>
              </a:rPr>
              <a:t> </a:t>
            </a:r>
          </a:p>
          <a:p>
            <a:r>
              <a:rPr lang="en-US" sz="1799" kern="0" dirty="0">
                <a:solidFill>
                  <a:srgbClr val="0083CA"/>
                </a:solidFill>
              </a:rPr>
              <a:t> </a:t>
            </a:r>
          </a:p>
          <a:p>
            <a:pPr defTabSz="456971">
              <a:spcBef>
                <a:spcPct val="20000"/>
              </a:spcBef>
              <a:buClr>
                <a:srgbClr val="2AA9E0"/>
              </a:buClr>
            </a:pPr>
            <a:r>
              <a:rPr lang="en-US" sz="1799" kern="0" dirty="0">
                <a:solidFill>
                  <a:srgbClr val="0083CA"/>
                </a:solidFill>
              </a:rPr>
              <a:t> </a:t>
            </a:r>
          </a:p>
        </p:txBody>
      </p:sp>
      <p:sp>
        <p:nvSpPr>
          <p:cNvPr id="11" name="Rectangle 10"/>
          <p:cNvSpPr/>
          <p:nvPr/>
        </p:nvSpPr>
        <p:spPr>
          <a:xfrm>
            <a:off x="8139636" y="2197741"/>
            <a:ext cx="2151529" cy="913924"/>
          </a:xfrm>
          <a:prstGeom prst="rect">
            <a:avLst/>
          </a:prstGeom>
          <a:solidFill>
            <a:srgbClr val="D0DC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kern="0">
              <a:solidFill>
                <a:srgbClr val="FFFFFF"/>
              </a:solidFill>
            </a:endParaRPr>
          </a:p>
        </p:txBody>
      </p:sp>
      <p:pic>
        <p:nvPicPr>
          <p:cNvPr id="12" name="Picture 11" descr="4_states_w_people.png"/>
          <p:cNvPicPr>
            <a:picLocks noChangeAspect="1"/>
          </p:cNvPicPr>
          <p:nvPr/>
        </p:nvPicPr>
        <p:blipFill>
          <a:blip r:embed="rId3" cstate="print"/>
          <a:stretch>
            <a:fillRect/>
          </a:stretch>
        </p:blipFill>
        <p:spPr>
          <a:xfrm>
            <a:off x="7734447" y="1752206"/>
            <a:ext cx="2671648" cy="1642797"/>
          </a:xfrm>
          <a:prstGeom prst="rect">
            <a:avLst/>
          </a:prstGeom>
        </p:spPr>
      </p:pic>
      <p:sp>
        <p:nvSpPr>
          <p:cNvPr id="13" name="Rectangle 12"/>
          <p:cNvSpPr/>
          <p:nvPr/>
        </p:nvSpPr>
        <p:spPr>
          <a:xfrm>
            <a:off x="8101443" y="2122866"/>
            <a:ext cx="1803586" cy="522948"/>
          </a:xfrm>
          <a:prstGeom prst="rect">
            <a:avLst/>
          </a:prstGeom>
        </p:spPr>
        <p:txBody>
          <a:bodyPr wrap="none">
            <a:spAutoFit/>
          </a:bodyPr>
          <a:lstStyle/>
          <a:p>
            <a:r>
              <a:rPr lang="en-US" sz="2799" b="1" kern="0" dirty="0">
                <a:solidFill>
                  <a:srgbClr val="FFFFFF"/>
                </a:solidFill>
                <a:latin typeface="Arial Narrow" pitchFamily="34" charset="0"/>
              </a:rPr>
              <a:t>13 MILLION</a:t>
            </a:r>
          </a:p>
        </p:txBody>
      </p:sp>
      <p:sp>
        <p:nvSpPr>
          <p:cNvPr id="14" name="Rectangle 13"/>
          <p:cNvSpPr/>
          <p:nvPr/>
        </p:nvSpPr>
        <p:spPr>
          <a:xfrm>
            <a:off x="8127283" y="2511707"/>
            <a:ext cx="1800519" cy="307617"/>
          </a:xfrm>
          <a:prstGeom prst="rect">
            <a:avLst/>
          </a:prstGeom>
        </p:spPr>
        <p:txBody>
          <a:bodyPr wrap="none">
            <a:spAutoFit/>
          </a:bodyPr>
          <a:lstStyle/>
          <a:p>
            <a:r>
              <a:rPr lang="en-US" sz="1399" b="1" kern="0" dirty="0">
                <a:solidFill>
                  <a:srgbClr val="FFFFFF"/>
                </a:solidFill>
                <a:latin typeface="Arial Narrow" pitchFamily="34" charset="0"/>
              </a:rPr>
              <a:t>ENERGY CONSUMERS</a:t>
            </a:r>
          </a:p>
        </p:txBody>
      </p:sp>
    </p:spTree>
    <p:extLst>
      <p:ext uri="{BB962C8B-B14F-4D97-AF65-F5344CB8AC3E}">
        <p14:creationId xmlns:p14="http://schemas.microsoft.com/office/powerpoint/2010/main" val="105259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2767916" y="4488385"/>
            <a:ext cx="2566122" cy="1605543"/>
          </a:xfrm>
          <a:custGeom>
            <a:avLst/>
            <a:gdLst>
              <a:gd name="connsiteX0" fmla="*/ 1524000 w 2567459"/>
              <a:gd name="connsiteY0" fmla="*/ 748270 h 1606379"/>
              <a:gd name="connsiteX1" fmla="*/ 2004540 w 2567459"/>
              <a:gd name="connsiteY1" fmla="*/ 487406 h 1606379"/>
              <a:gd name="connsiteX2" fmla="*/ 2203621 w 2567459"/>
              <a:gd name="connsiteY2" fmla="*/ 350108 h 1606379"/>
              <a:gd name="connsiteX3" fmla="*/ 2567459 w 2567459"/>
              <a:gd name="connsiteY3" fmla="*/ 0 h 1606379"/>
              <a:gd name="connsiteX4" fmla="*/ 2560594 w 2567459"/>
              <a:gd name="connsiteY4" fmla="*/ 1606379 h 1606379"/>
              <a:gd name="connsiteX5" fmla="*/ 0 w 2567459"/>
              <a:gd name="connsiteY5" fmla="*/ 1606379 h 1606379"/>
              <a:gd name="connsiteX6" fmla="*/ 6865 w 2567459"/>
              <a:gd name="connsiteY6" fmla="*/ 1043460 h 1606379"/>
              <a:gd name="connsiteX7" fmla="*/ 329513 w 2567459"/>
              <a:gd name="connsiteY7" fmla="*/ 1043460 h 1606379"/>
              <a:gd name="connsiteX8" fmla="*/ 748270 w 2567459"/>
              <a:gd name="connsiteY8" fmla="*/ 988541 h 1606379"/>
              <a:gd name="connsiteX9" fmla="*/ 1153297 w 2567459"/>
              <a:gd name="connsiteY9" fmla="*/ 899297 h 1606379"/>
              <a:gd name="connsiteX10" fmla="*/ 1524000 w 2567459"/>
              <a:gd name="connsiteY10" fmla="*/ 748270 h 160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7459" h="1606379">
                <a:moveTo>
                  <a:pt x="1524000" y="748270"/>
                </a:moveTo>
                <a:lnTo>
                  <a:pt x="2004540" y="487406"/>
                </a:lnTo>
                <a:lnTo>
                  <a:pt x="2203621" y="350108"/>
                </a:lnTo>
                <a:lnTo>
                  <a:pt x="2567459" y="0"/>
                </a:lnTo>
                <a:cubicBezTo>
                  <a:pt x="2565171" y="535460"/>
                  <a:pt x="2562882" y="1070919"/>
                  <a:pt x="2560594" y="1606379"/>
                </a:cubicBezTo>
                <a:lnTo>
                  <a:pt x="0" y="1606379"/>
                </a:lnTo>
                <a:cubicBezTo>
                  <a:pt x="2288" y="1418739"/>
                  <a:pt x="4577" y="1231100"/>
                  <a:pt x="6865" y="1043460"/>
                </a:cubicBezTo>
                <a:lnTo>
                  <a:pt x="329513" y="1043460"/>
                </a:lnTo>
                <a:lnTo>
                  <a:pt x="748270" y="988541"/>
                </a:lnTo>
                <a:lnTo>
                  <a:pt x="1153297" y="899297"/>
                </a:lnTo>
                <a:lnTo>
                  <a:pt x="1524000" y="748270"/>
                </a:lnTo>
                <a:close/>
              </a:path>
            </a:pathLst>
          </a:custGeom>
          <a:gradFill>
            <a:gsLst>
              <a:gs pos="0">
                <a:schemeClr val="accent1"/>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kern="0">
              <a:solidFill>
                <a:sysClr val="windowText" lastClr="000000"/>
              </a:solidFill>
            </a:endParaRPr>
          </a:p>
        </p:txBody>
      </p:sp>
      <p:sp>
        <p:nvSpPr>
          <p:cNvPr id="11" name="Freeform 10"/>
          <p:cNvSpPr/>
          <p:nvPr/>
        </p:nvSpPr>
        <p:spPr>
          <a:xfrm>
            <a:off x="5328749" y="2951455"/>
            <a:ext cx="1241894" cy="3142472"/>
          </a:xfrm>
          <a:custGeom>
            <a:avLst/>
            <a:gdLst>
              <a:gd name="connsiteX0" fmla="*/ 597243 w 1242541"/>
              <a:gd name="connsiteY0" fmla="*/ 762000 h 3144109"/>
              <a:gd name="connsiteX1" fmla="*/ 864973 w 1242541"/>
              <a:gd name="connsiteY1" fmla="*/ 411892 h 3144109"/>
              <a:gd name="connsiteX2" fmla="*/ 1242541 w 1242541"/>
              <a:gd name="connsiteY2" fmla="*/ 0 h 3144109"/>
              <a:gd name="connsiteX3" fmla="*/ 1242541 w 1242541"/>
              <a:gd name="connsiteY3" fmla="*/ 3144109 h 3144109"/>
              <a:gd name="connsiteX4" fmla="*/ 0 w 1242541"/>
              <a:gd name="connsiteY4" fmla="*/ 3144109 h 3144109"/>
              <a:gd name="connsiteX5" fmla="*/ 0 w 1242541"/>
              <a:gd name="connsiteY5" fmla="*/ 1537730 h 3144109"/>
              <a:gd name="connsiteX6" fmla="*/ 384433 w 1242541"/>
              <a:gd name="connsiteY6" fmla="*/ 1091514 h 3144109"/>
              <a:gd name="connsiteX7" fmla="*/ 597243 w 1242541"/>
              <a:gd name="connsiteY7" fmla="*/ 762000 h 314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41" h="3144109">
                <a:moveTo>
                  <a:pt x="597243" y="762000"/>
                </a:moveTo>
                <a:lnTo>
                  <a:pt x="864973" y="411892"/>
                </a:lnTo>
                <a:lnTo>
                  <a:pt x="1242541" y="0"/>
                </a:lnTo>
                <a:lnTo>
                  <a:pt x="1242541" y="3144109"/>
                </a:lnTo>
                <a:lnTo>
                  <a:pt x="0" y="3144109"/>
                </a:lnTo>
                <a:lnTo>
                  <a:pt x="0" y="1537730"/>
                </a:lnTo>
                <a:lnTo>
                  <a:pt x="384433" y="1091514"/>
                </a:lnTo>
                <a:lnTo>
                  <a:pt x="597243" y="762000"/>
                </a:lnTo>
                <a:close/>
              </a:path>
            </a:pathLst>
          </a:custGeom>
          <a:gradFill>
            <a:gsLst>
              <a:gs pos="0">
                <a:schemeClr val="accent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kern="0">
              <a:solidFill>
                <a:sysClr val="windowText" lastClr="000000"/>
              </a:solidFill>
            </a:endParaRPr>
          </a:p>
        </p:txBody>
      </p:sp>
      <p:sp>
        <p:nvSpPr>
          <p:cNvPr id="13" name="Freeform 12"/>
          <p:cNvSpPr/>
          <p:nvPr/>
        </p:nvSpPr>
        <p:spPr>
          <a:xfrm>
            <a:off x="6567069" y="1819056"/>
            <a:ext cx="2216055" cy="4273440"/>
          </a:xfrm>
          <a:custGeom>
            <a:avLst/>
            <a:gdLst>
              <a:gd name="connsiteX0" fmla="*/ 941917 w 2217209"/>
              <a:gd name="connsiteY0" fmla="*/ 465666 h 4275666"/>
              <a:gd name="connsiteX1" fmla="*/ 1386417 w 2217209"/>
              <a:gd name="connsiteY1" fmla="*/ 248708 h 4275666"/>
              <a:gd name="connsiteX2" fmla="*/ 1899709 w 2217209"/>
              <a:gd name="connsiteY2" fmla="*/ 74083 h 4275666"/>
              <a:gd name="connsiteX3" fmla="*/ 2217209 w 2217209"/>
              <a:gd name="connsiteY3" fmla="*/ 0 h 4275666"/>
              <a:gd name="connsiteX4" fmla="*/ 2217209 w 2217209"/>
              <a:gd name="connsiteY4" fmla="*/ 4275666 h 4275666"/>
              <a:gd name="connsiteX5" fmla="*/ 0 w 2217209"/>
              <a:gd name="connsiteY5" fmla="*/ 4275666 h 4275666"/>
              <a:gd name="connsiteX6" fmla="*/ 5292 w 2217209"/>
              <a:gd name="connsiteY6" fmla="*/ 1137708 h 4275666"/>
              <a:gd name="connsiteX7" fmla="*/ 449792 w 2217209"/>
              <a:gd name="connsiteY7" fmla="*/ 793750 h 4275666"/>
              <a:gd name="connsiteX8" fmla="*/ 941917 w 2217209"/>
              <a:gd name="connsiteY8" fmla="*/ 465666 h 427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209" h="4275666">
                <a:moveTo>
                  <a:pt x="941917" y="465666"/>
                </a:moveTo>
                <a:lnTo>
                  <a:pt x="1386417" y="248708"/>
                </a:lnTo>
                <a:lnTo>
                  <a:pt x="1899709" y="74083"/>
                </a:lnTo>
                <a:lnTo>
                  <a:pt x="2217209" y="0"/>
                </a:lnTo>
                <a:lnTo>
                  <a:pt x="2217209" y="4275666"/>
                </a:lnTo>
                <a:lnTo>
                  <a:pt x="0" y="4275666"/>
                </a:lnTo>
                <a:lnTo>
                  <a:pt x="5292" y="1137708"/>
                </a:lnTo>
                <a:lnTo>
                  <a:pt x="449792" y="793750"/>
                </a:lnTo>
                <a:lnTo>
                  <a:pt x="941917" y="465666"/>
                </a:lnTo>
                <a:close/>
              </a:path>
            </a:pathLst>
          </a:custGeom>
          <a:gradFill>
            <a:gsLst>
              <a:gs pos="0">
                <a:schemeClr val="accent5"/>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kern="0">
              <a:solidFill>
                <a:sysClr val="windowText" lastClr="000000"/>
              </a:solidFill>
            </a:endParaRPr>
          </a:p>
        </p:txBody>
      </p:sp>
      <p:sp>
        <p:nvSpPr>
          <p:cNvPr id="181273" name="Freeform 32"/>
          <p:cNvSpPr>
            <a:spLocks/>
          </p:cNvSpPr>
          <p:nvPr/>
        </p:nvSpPr>
        <p:spPr bwMode="auto">
          <a:xfrm>
            <a:off x="2775450" y="1743952"/>
            <a:ext cx="6713217" cy="3798496"/>
          </a:xfrm>
          <a:custGeom>
            <a:avLst/>
            <a:gdLst>
              <a:gd name="T0" fmla="*/ 0 w 6716683"/>
              <a:gd name="T1" fmla="*/ 0 h 3862648"/>
              <a:gd name="T2" fmla="*/ 0 w 6716683"/>
              <a:gd name="T3" fmla="*/ 0 h 3862648"/>
              <a:gd name="T4" fmla="*/ 0 w 6716683"/>
              <a:gd name="T5" fmla="*/ 0 h 3862648"/>
              <a:gd name="T6" fmla="*/ 0 60000 65536"/>
              <a:gd name="T7" fmla="*/ 0 60000 65536"/>
              <a:gd name="T8" fmla="*/ 0 60000 65536"/>
            </a:gdLst>
            <a:ahLst/>
            <a:cxnLst>
              <a:cxn ang="T6">
                <a:pos x="T0" y="T1"/>
              </a:cxn>
              <a:cxn ang="T7">
                <a:pos x="T2" y="T3"/>
              </a:cxn>
              <a:cxn ang="T8">
                <a:pos x="T4" y="T5"/>
              </a:cxn>
            </a:cxnLst>
            <a:rect l="0" t="0" r="r" b="b"/>
            <a:pathLst>
              <a:path w="6716683" h="3862648">
                <a:moveTo>
                  <a:pt x="0" y="3862648"/>
                </a:moveTo>
                <a:cubicBezTo>
                  <a:pt x="1649616" y="3858952"/>
                  <a:pt x="2549237" y="2976881"/>
                  <a:pt x="3230881" y="1939637"/>
                </a:cubicBezTo>
                <a:cubicBezTo>
                  <a:pt x="3912525" y="902393"/>
                  <a:pt x="5276734" y="8311"/>
                  <a:pt x="6716683" y="0"/>
                </a:cubicBezTo>
              </a:path>
            </a:pathLst>
          </a:custGeom>
          <a:noFill/>
          <a:ln w="101600" cap="flat" cmpd="sng">
            <a:solidFill>
              <a:srgbClr val="24420E"/>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sz="1799" kern="0">
              <a:solidFill>
                <a:sysClr val="windowText" lastClr="000000"/>
              </a:solidFill>
            </a:endParaRPr>
          </a:p>
        </p:txBody>
      </p:sp>
      <p:grpSp>
        <p:nvGrpSpPr>
          <p:cNvPr id="2" name="Group 138"/>
          <p:cNvGrpSpPr>
            <a:grpSpLocks/>
          </p:cNvGrpSpPr>
          <p:nvPr/>
        </p:nvGrpSpPr>
        <p:grpSpPr bwMode="auto">
          <a:xfrm>
            <a:off x="2775449" y="2494451"/>
            <a:ext cx="7604926" cy="3054346"/>
            <a:chOff x="852" y="1741"/>
            <a:chExt cx="4793" cy="1925"/>
          </a:xfrm>
        </p:grpSpPr>
        <p:sp>
          <p:nvSpPr>
            <p:cNvPr id="181310" name="Freeform 36"/>
            <p:cNvSpPr>
              <a:spLocks/>
            </p:cNvSpPr>
            <p:nvPr/>
          </p:nvSpPr>
          <p:spPr bwMode="auto">
            <a:xfrm>
              <a:off x="852" y="1875"/>
              <a:ext cx="4210" cy="1791"/>
            </a:xfrm>
            <a:custGeom>
              <a:avLst/>
              <a:gdLst>
                <a:gd name="T0" fmla="*/ 0 w 6683433"/>
                <a:gd name="T1" fmla="*/ 0 h 2842954"/>
                <a:gd name="T2" fmla="*/ 0 w 6683433"/>
                <a:gd name="T3" fmla="*/ 0 h 2842954"/>
                <a:gd name="T4" fmla="*/ 0 w 6683433"/>
                <a:gd name="T5" fmla="*/ 0 h 2842954"/>
                <a:gd name="T6" fmla="*/ 0 60000 65536"/>
                <a:gd name="T7" fmla="*/ 0 60000 65536"/>
                <a:gd name="T8" fmla="*/ 0 60000 65536"/>
              </a:gdLst>
              <a:ahLst/>
              <a:cxnLst>
                <a:cxn ang="T6">
                  <a:pos x="T0" y="T1"/>
                </a:cxn>
                <a:cxn ang="T7">
                  <a:pos x="T2" y="T3"/>
                </a:cxn>
                <a:cxn ang="T8">
                  <a:pos x="T4" y="T5"/>
                </a:cxn>
              </a:cxnLst>
              <a:rect l="0" t="0" r="r" b="b"/>
              <a:pathLst>
                <a:path w="6683433" h="2842954">
                  <a:moveTo>
                    <a:pt x="0" y="2842954"/>
                  </a:moveTo>
                  <a:cubicBezTo>
                    <a:pt x="1649616" y="2839258"/>
                    <a:pt x="3047999" y="2657304"/>
                    <a:pt x="4106487" y="1795551"/>
                  </a:cubicBezTo>
                  <a:cubicBezTo>
                    <a:pt x="5164975" y="933798"/>
                    <a:pt x="5675745" y="2770"/>
                    <a:pt x="6683433" y="0"/>
                  </a:cubicBezTo>
                </a:path>
              </a:pathLst>
            </a:custGeom>
            <a:noFill/>
            <a:ln w="57150" cap="flat"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sz="1799" kern="0">
                <a:solidFill>
                  <a:sysClr val="windowText" lastClr="000000"/>
                </a:solidFill>
              </a:endParaRPr>
            </a:p>
          </p:txBody>
        </p:sp>
        <p:sp>
          <p:nvSpPr>
            <p:cNvPr id="181311" name="TextBox 45"/>
            <p:cNvSpPr txBox="1">
              <a:spLocks noChangeArrowheads="1"/>
            </p:cNvSpPr>
            <p:nvPr/>
          </p:nvSpPr>
          <p:spPr bwMode="auto">
            <a:xfrm>
              <a:off x="5036" y="1741"/>
              <a:ext cx="6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99" b="1" kern="0">
                  <a:solidFill>
                    <a:srgbClr val="808080"/>
                  </a:solidFill>
                </a:rPr>
                <a:t>Natural Baseline</a:t>
              </a:r>
            </a:p>
          </p:txBody>
        </p:sp>
      </p:grpSp>
      <p:sp>
        <p:nvSpPr>
          <p:cNvPr id="181253" name="TextBox 44"/>
          <p:cNvSpPr txBox="1">
            <a:spLocks noChangeArrowheads="1"/>
          </p:cNvSpPr>
          <p:nvPr/>
        </p:nvSpPr>
        <p:spPr bwMode="auto">
          <a:xfrm rot="-5400000">
            <a:off x="1683011" y="3097386"/>
            <a:ext cx="1648553" cy="36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99" b="1" kern="0" dirty="0">
                <a:solidFill>
                  <a:srgbClr val="808080"/>
                </a:solidFill>
              </a:rPr>
              <a:t>Market Share</a:t>
            </a:r>
          </a:p>
        </p:txBody>
      </p:sp>
      <p:sp>
        <p:nvSpPr>
          <p:cNvPr id="181254" name="TextBox 45"/>
          <p:cNvSpPr txBox="1">
            <a:spLocks noChangeArrowheads="1"/>
          </p:cNvSpPr>
          <p:nvPr/>
        </p:nvSpPr>
        <p:spPr bwMode="auto">
          <a:xfrm>
            <a:off x="5345613" y="6101088"/>
            <a:ext cx="2019835" cy="36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b="1" kern="0" dirty="0">
                <a:solidFill>
                  <a:srgbClr val="808080"/>
                </a:solidFill>
              </a:rPr>
              <a:t>Time</a:t>
            </a:r>
            <a:endParaRPr lang="en-US" sz="999" b="1" kern="0" dirty="0">
              <a:solidFill>
                <a:srgbClr val="808080"/>
              </a:solidFill>
            </a:endParaRPr>
          </a:p>
        </p:txBody>
      </p:sp>
      <p:grpSp>
        <p:nvGrpSpPr>
          <p:cNvPr id="3" name="Group 60"/>
          <p:cNvGrpSpPr>
            <a:grpSpLocks/>
          </p:cNvGrpSpPr>
          <p:nvPr/>
        </p:nvGrpSpPr>
        <p:grpSpPr bwMode="auto">
          <a:xfrm>
            <a:off x="6247090" y="2025588"/>
            <a:ext cx="1900615" cy="1658074"/>
            <a:chOff x="4565851" y="2510613"/>
            <a:chExt cx="1900157" cy="1658863"/>
          </a:xfrm>
        </p:grpSpPr>
        <p:sp>
          <p:nvSpPr>
            <p:cNvPr id="181306" name="Line 10"/>
            <p:cNvSpPr>
              <a:spLocks noChangeShapeType="1"/>
            </p:cNvSpPr>
            <p:nvPr/>
          </p:nvSpPr>
          <p:spPr bwMode="auto">
            <a:xfrm flipH="1">
              <a:off x="4565851" y="4016290"/>
              <a:ext cx="1600273" cy="0"/>
            </a:xfrm>
            <a:prstGeom prst="line">
              <a:avLst/>
            </a:prstGeom>
            <a:noFill/>
            <a:ln w="22225" cap="rnd">
              <a:solidFill>
                <a:srgbClr val="26226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sz="1799" kern="0">
                <a:solidFill>
                  <a:sysClr val="windowText" lastClr="000000"/>
                </a:solidFill>
              </a:endParaRPr>
            </a:p>
          </p:txBody>
        </p:sp>
        <p:sp>
          <p:nvSpPr>
            <p:cNvPr id="181307" name="Line 11"/>
            <p:cNvSpPr>
              <a:spLocks noChangeShapeType="1"/>
            </p:cNvSpPr>
            <p:nvPr/>
          </p:nvSpPr>
          <p:spPr bwMode="auto">
            <a:xfrm flipV="1">
              <a:off x="6166124" y="2700311"/>
              <a:ext cx="0" cy="1279468"/>
            </a:xfrm>
            <a:prstGeom prst="line">
              <a:avLst/>
            </a:prstGeom>
            <a:noFill/>
            <a:ln w="22225" cap="rnd">
              <a:solidFill>
                <a:srgbClr val="262262"/>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1799" kern="0">
                <a:solidFill>
                  <a:sysClr val="windowText" lastClr="000000"/>
                </a:solidFill>
              </a:endParaRPr>
            </a:p>
          </p:txBody>
        </p:sp>
        <p:sp>
          <p:nvSpPr>
            <p:cNvPr id="181308" name="TextBox 45"/>
            <p:cNvSpPr txBox="1">
              <a:spLocks noChangeArrowheads="1"/>
            </p:cNvSpPr>
            <p:nvPr/>
          </p:nvSpPr>
          <p:spPr bwMode="auto">
            <a:xfrm>
              <a:off x="4597577" y="3751188"/>
              <a:ext cx="1659260" cy="2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99" b="1" kern="0"/>
                <a:t>Transformation</a:t>
              </a:r>
            </a:p>
          </p:txBody>
        </p:sp>
        <p:sp>
          <p:nvSpPr>
            <p:cNvPr id="181309" name="TextBox 45"/>
            <p:cNvSpPr txBox="1">
              <a:spLocks noChangeArrowheads="1"/>
            </p:cNvSpPr>
            <p:nvPr/>
          </p:nvSpPr>
          <p:spPr bwMode="auto">
            <a:xfrm rot="5400000">
              <a:off x="5499362" y="3202831"/>
              <a:ext cx="1658863" cy="27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99" b="1" kern="0" dirty="0">
                  <a:solidFill>
                    <a:srgbClr val="262262"/>
                  </a:solidFill>
                </a:rPr>
                <a:t>Market</a:t>
              </a:r>
            </a:p>
          </p:txBody>
        </p:sp>
      </p:grpSp>
      <p:grpSp>
        <p:nvGrpSpPr>
          <p:cNvPr id="4" name="Group 12"/>
          <p:cNvGrpSpPr>
            <a:grpSpLocks/>
          </p:cNvGrpSpPr>
          <p:nvPr/>
        </p:nvGrpSpPr>
        <p:grpSpPr bwMode="auto">
          <a:xfrm>
            <a:off x="1718596" y="1487969"/>
            <a:ext cx="7725640" cy="4067175"/>
            <a:chOff x="295147" y="1507604"/>
            <a:chExt cx="7729406" cy="4068794"/>
          </a:xfrm>
        </p:grpSpPr>
        <p:sp>
          <p:nvSpPr>
            <p:cNvPr id="7" name="Freeform 6"/>
            <p:cNvSpPr/>
            <p:nvPr/>
          </p:nvSpPr>
          <p:spPr>
            <a:xfrm>
              <a:off x="1352512" y="1770040"/>
              <a:ext cx="6672041" cy="3806358"/>
            </a:xfrm>
            <a:custGeom>
              <a:avLst/>
              <a:gdLst>
                <a:gd name="connsiteX0" fmla="*/ 0 w 6906957"/>
                <a:gd name="connsiteY0" fmla="*/ 0 h 3990974"/>
                <a:gd name="connsiteX1" fmla="*/ 3485804 w 6906957"/>
                <a:gd name="connsiteY1" fmla="*/ 2006138 h 3990974"/>
                <a:gd name="connsiteX2" fmla="*/ 6672349 w 6906957"/>
                <a:gd name="connsiteY2" fmla="*/ 3857105 h 3990974"/>
                <a:gd name="connsiteX3" fmla="*/ 6666807 w 6906957"/>
                <a:gd name="connsiteY3" fmla="*/ 3846022 h 3990974"/>
                <a:gd name="connsiteX0" fmla="*/ 0 w 6907367"/>
                <a:gd name="connsiteY0" fmla="*/ 0 h 3990974"/>
                <a:gd name="connsiteX1" fmla="*/ 3480263 w 6907367"/>
                <a:gd name="connsiteY1" fmla="*/ 2006138 h 3990974"/>
                <a:gd name="connsiteX2" fmla="*/ 6672349 w 6907367"/>
                <a:gd name="connsiteY2" fmla="*/ 3857105 h 3990974"/>
                <a:gd name="connsiteX3" fmla="*/ 6666807 w 6907367"/>
                <a:gd name="connsiteY3" fmla="*/ 3846022 h 3990974"/>
                <a:gd name="connsiteX0" fmla="*/ 0 w 6907367"/>
                <a:gd name="connsiteY0" fmla="*/ 0 h 3990974"/>
                <a:gd name="connsiteX1" fmla="*/ 3480263 w 6907367"/>
                <a:gd name="connsiteY1" fmla="*/ 2006138 h 3990974"/>
                <a:gd name="connsiteX2" fmla="*/ 6672349 w 6907367"/>
                <a:gd name="connsiteY2" fmla="*/ 3857105 h 3990974"/>
                <a:gd name="connsiteX3" fmla="*/ 6666807 w 6907367"/>
                <a:gd name="connsiteY3" fmla="*/ 3846022 h 3990974"/>
                <a:gd name="connsiteX0" fmla="*/ 0 w 6896658"/>
                <a:gd name="connsiteY0" fmla="*/ 0 h 4217662"/>
                <a:gd name="connsiteX1" fmla="*/ 3480263 w 6896658"/>
                <a:gd name="connsiteY1" fmla="*/ 2006138 h 4217662"/>
                <a:gd name="connsiteX2" fmla="*/ 6672349 w 6896658"/>
                <a:gd name="connsiteY2" fmla="*/ 3857105 h 4217662"/>
                <a:gd name="connsiteX3" fmla="*/ 6633556 w 6896658"/>
                <a:gd name="connsiteY3" fmla="*/ 4217324 h 4217662"/>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5 w 7389015"/>
                <a:gd name="connsiteY0" fmla="*/ 4952 h 4222282"/>
                <a:gd name="connsiteX1" fmla="*/ 3480268 w 7389015"/>
                <a:gd name="connsiteY1" fmla="*/ 2011090 h 4222282"/>
                <a:gd name="connsiteX2" fmla="*/ 6672354 w 7389015"/>
                <a:gd name="connsiteY2" fmla="*/ 3862057 h 4222282"/>
                <a:gd name="connsiteX3" fmla="*/ 6633561 w 7389015"/>
                <a:gd name="connsiteY3" fmla="*/ 4222276 h 4222282"/>
                <a:gd name="connsiteX0" fmla="*/ 5 w 7389015"/>
                <a:gd name="connsiteY0" fmla="*/ 4952 h 4222282"/>
                <a:gd name="connsiteX1" fmla="*/ 3480268 w 7389015"/>
                <a:gd name="connsiteY1" fmla="*/ 2011090 h 4222282"/>
                <a:gd name="connsiteX2" fmla="*/ 6672354 w 7389015"/>
                <a:gd name="connsiteY2" fmla="*/ 3862057 h 4222282"/>
                <a:gd name="connsiteX3" fmla="*/ 6633561 w 7389015"/>
                <a:gd name="connsiteY3" fmla="*/ 4222276 h 4222282"/>
                <a:gd name="connsiteX0" fmla="*/ 5 w 7389015"/>
                <a:gd name="connsiteY0" fmla="*/ 4952 h 4222282"/>
                <a:gd name="connsiteX1" fmla="*/ 3480268 w 7389015"/>
                <a:gd name="connsiteY1" fmla="*/ 2011090 h 4222282"/>
                <a:gd name="connsiteX2" fmla="*/ 6672354 w 7389015"/>
                <a:gd name="connsiteY2" fmla="*/ 3862057 h 4222282"/>
                <a:gd name="connsiteX3" fmla="*/ 6633561 w 7389015"/>
                <a:gd name="connsiteY3" fmla="*/ 4222276 h 4222282"/>
                <a:gd name="connsiteX0" fmla="*/ 4 w 7389014"/>
                <a:gd name="connsiteY0" fmla="*/ 123 h 4217453"/>
                <a:gd name="connsiteX1" fmla="*/ 3480267 w 7389014"/>
                <a:gd name="connsiteY1" fmla="*/ 2006261 h 4217453"/>
                <a:gd name="connsiteX2" fmla="*/ 6672353 w 7389014"/>
                <a:gd name="connsiteY2" fmla="*/ 3857228 h 4217453"/>
                <a:gd name="connsiteX3" fmla="*/ 6633560 w 7389014"/>
                <a:gd name="connsiteY3" fmla="*/ 4217447 h 4217453"/>
                <a:gd name="connsiteX0" fmla="*/ 4 w 7389014"/>
                <a:gd name="connsiteY0" fmla="*/ 214 h 4217544"/>
                <a:gd name="connsiteX1" fmla="*/ 3480267 w 7389014"/>
                <a:gd name="connsiteY1" fmla="*/ 2006352 h 4217544"/>
                <a:gd name="connsiteX2" fmla="*/ 6672353 w 7389014"/>
                <a:gd name="connsiteY2" fmla="*/ 3857319 h 4217544"/>
                <a:gd name="connsiteX3" fmla="*/ 6633560 w 7389014"/>
                <a:gd name="connsiteY3" fmla="*/ 4217538 h 4217544"/>
                <a:gd name="connsiteX0" fmla="*/ 4 w 6672353"/>
                <a:gd name="connsiteY0" fmla="*/ 214 h 3857333"/>
                <a:gd name="connsiteX1" fmla="*/ 3480267 w 6672353"/>
                <a:gd name="connsiteY1" fmla="*/ 2006352 h 3857333"/>
                <a:gd name="connsiteX2" fmla="*/ 6672353 w 6672353"/>
                <a:gd name="connsiteY2" fmla="*/ 3857319 h 3857333"/>
                <a:gd name="connsiteX0" fmla="*/ 4 w 6672353"/>
                <a:gd name="connsiteY0" fmla="*/ 214 h 3857333"/>
                <a:gd name="connsiteX1" fmla="*/ 3480267 w 6672353"/>
                <a:gd name="connsiteY1" fmla="*/ 2006352 h 3857333"/>
                <a:gd name="connsiteX2" fmla="*/ 6672353 w 6672353"/>
                <a:gd name="connsiteY2" fmla="*/ 3857319 h 3857333"/>
                <a:gd name="connsiteX0" fmla="*/ 4 w 6672353"/>
                <a:gd name="connsiteY0" fmla="*/ 120 h 3857231"/>
                <a:gd name="connsiteX1" fmla="*/ 3480267 w 6672353"/>
                <a:gd name="connsiteY1" fmla="*/ 2006258 h 3857231"/>
                <a:gd name="connsiteX2" fmla="*/ 6672353 w 6672353"/>
                <a:gd name="connsiteY2" fmla="*/ 3857225 h 3857231"/>
                <a:gd name="connsiteX0" fmla="*/ 4 w 6672353"/>
                <a:gd name="connsiteY0" fmla="*/ 120 h 3857231"/>
                <a:gd name="connsiteX1" fmla="*/ 3480267 w 6672353"/>
                <a:gd name="connsiteY1" fmla="*/ 2006258 h 3857231"/>
                <a:gd name="connsiteX2" fmla="*/ 6672353 w 6672353"/>
                <a:gd name="connsiteY2" fmla="*/ 3857225 h 3857231"/>
                <a:gd name="connsiteX0" fmla="*/ 5 w 6666812"/>
                <a:gd name="connsiteY0" fmla="*/ 90 h 3862741"/>
                <a:gd name="connsiteX1" fmla="*/ 3474726 w 6666812"/>
                <a:gd name="connsiteY1" fmla="*/ 2011770 h 3862741"/>
                <a:gd name="connsiteX2" fmla="*/ 6666812 w 6666812"/>
                <a:gd name="connsiteY2" fmla="*/ 3862737 h 3862741"/>
                <a:gd name="connsiteX0" fmla="*/ 5 w 6661270"/>
                <a:gd name="connsiteY0" fmla="*/ 91 h 3851658"/>
                <a:gd name="connsiteX1" fmla="*/ 3469184 w 6661270"/>
                <a:gd name="connsiteY1" fmla="*/ 2000687 h 3851658"/>
                <a:gd name="connsiteX2" fmla="*/ 6661270 w 6661270"/>
                <a:gd name="connsiteY2" fmla="*/ 3851654 h 3851658"/>
                <a:gd name="connsiteX0" fmla="*/ 5 w 6661270"/>
                <a:gd name="connsiteY0" fmla="*/ 91 h 3851658"/>
                <a:gd name="connsiteX1" fmla="*/ 3469184 w 6661270"/>
                <a:gd name="connsiteY1" fmla="*/ 2000687 h 3851658"/>
                <a:gd name="connsiteX2" fmla="*/ 6661270 w 6661270"/>
                <a:gd name="connsiteY2" fmla="*/ 3851654 h 3851658"/>
                <a:gd name="connsiteX0" fmla="*/ 0 w 6661265"/>
                <a:gd name="connsiteY0" fmla="*/ 0 h 3851567"/>
                <a:gd name="connsiteX1" fmla="*/ 997527 w 6661265"/>
                <a:gd name="connsiteY1" fmla="*/ 454429 h 3851567"/>
                <a:gd name="connsiteX2" fmla="*/ 3469179 w 6661265"/>
                <a:gd name="connsiteY2" fmla="*/ 2000596 h 3851567"/>
                <a:gd name="connsiteX3" fmla="*/ 6661265 w 6661265"/>
                <a:gd name="connsiteY3" fmla="*/ 3851563 h 3851567"/>
                <a:gd name="connsiteX0" fmla="*/ 0 w 6661265"/>
                <a:gd name="connsiteY0" fmla="*/ 0 h 3851567"/>
                <a:gd name="connsiteX1" fmla="*/ 1219200 w 6661265"/>
                <a:gd name="connsiteY1" fmla="*/ 293717 h 3851567"/>
                <a:gd name="connsiteX2" fmla="*/ 3469179 w 6661265"/>
                <a:gd name="connsiteY2" fmla="*/ 2000596 h 3851567"/>
                <a:gd name="connsiteX3" fmla="*/ 6661265 w 6661265"/>
                <a:gd name="connsiteY3" fmla="*/ 3851563 h 3851567"/>
                <a:gd name="connsiteX0" fmla="*/ 0 w 6661265"/>
                <a:gd name="connsiteY0" fmla="*/ 0 h 3851567"/>
                <a:gd name="connsiteX1" fmla="*/ 3469179 w 6661265"/>
                <a:gd name="connsiteY1" fmla="*/ 2000596 h 3851567"/>
                <a:gd name="connsiteX2" fmla="*/ 6661265 w 6661265"/>
                <a:gd name="connsiteY2" fmla="*/ 3851563 h 3851567"/>
                <a:gd name="connsiteX0" fmla="*/ 0 w 6661265"/>
                <a:gd name="connsiteY0" fmla="*/ 0 h 3851567"/>
                <a:gd name="connsiteX1" fmla="*/ 3469179 w 6661265"/>
                <a:gd name="connsiteY1" fmla="*/ 2000596 h 3851567"/>
                <a:gd name="connsiteX2" fmla="*/ 6661265 w 6661265"/>
                <a:gd name="connsiteY2" fmla="*/ 3851563 h 3851567"/>
                <a:gd name="connsiteX0" fmla="*/ 0 w 6661265"/>
                <a:gd name="connsiteY0" fmla="*/ 0 h 3851568"/>
                <a:gd name="connsiteX1" fmla="*/ 3469179 w 6661265"/>
                <a:gd name="connsiteY1" fmla="*/ 2000596 h 3851568"/>
                <a:gd name="connsiteX2" fmla="*/ 6661265 w 6661265"/>
                <a:gd name="connsiteY2" fmla="*/ 3851563 h 3851568"/>
                <a:gd name="connsiteX0" fmla="*/ 0 w 6661265"/>
                <a:gd name="connsiteY0" fmla="*/ 0 h 3851569"/>
                <a:gd name="connsiteX1" fmla="*/ 3469179 w 6661265"/>
                <a:gd name="connsiteY1" fmla="*/ 2000596 h 3851569"/>
                <a:gd name="connsiteX2" fmla="*/ 6661265 w 6661265"/>
                <a:gd name="connsiteY2" fmla="*/ 3851563 h 3851569"/>
                <a:gd name="connsiteX0" fmla="*/ 0 w 6661265"/>
                <a:gd name="connsiteY0" fmla="*/ 0 h 3851568"/>
                <a:gd name="connsiteX1" fmla="*/ 3469179 w 6661265"/>
                <a:gd name="connsiteY1" fmla="*/ 2000596 h 3851568"/>
                <a:gd name="connsiteX2" fmla="*/ 6661265 w 6661265"/>
                <a:gd name="connsiteY2" fmla="*/ 3851563 h 3851568"/>
                <a:gd name="connsiteX0" fmla="*/ 0 w 6661265"/>
                <a:gd name="connsiteY0" fmla="*/ 0 h 3851693"/>
                <a:gd name="connsiteX1" fmla="*/ 3469179 w 6661265"/>
                <a:gd name="connsiteY1" fmla="*/ 2000596 h 3851693"/>
                <a:gd name="connsiteX2" fmla="*/ 6661265 w 6661265"/>
                <a:gd name="connsiteY2" fmla="*/ 3851563 h 3851693"/>
                <a:gd name="connsiteX0" fmla="*/ 0 w 6672349"/>
                <a:gd name="connsiteY0" fmla="*/ 0 h 3873845"/>
                <a:gd name="connsiteX1" fmla="*/ 3469179 w 6672349"/>
                <a:gd name="connsiteY1" fmla="*/ 2000596 h 3873845"/>
                <a:gd name="connsiteX2" fmla="*/ 6672349 w 6672349"/>
                <a:gd name="connsiteY2" fmla="*/ 3873731 h 3873845"/>
                <a:gd name="connsiteX0" fmla="*/ 0 w 6672349"/>
                <a:gd name="connsiteY0" fmla="*/ 0 h 3873772"/>
                <a:gd name="connsiteX1" fmla="*/ 3469179 w 6672349"/>
                <a:gd name="connsiteY1" fmla="*/ 2000596 h 3873772"/>
                <a:gd name="connsiteX2" fmla="*/ 6672349 w 6672349"/>
                <a:gd name="connsiteY2" fmla="*/ 3873731 h 3873772"/>
                <a:gd name="connsiteX0" fmla="*/ 0 w 6672349"/>
                <a:gd name="connsiteY0" fmla="*/ 0 h 3873778"/>
                <a:gd name="connsiteX1" fmla="*/ 3469179 w 6672349"/>
                <a:gd name="connsiteY1" fmla="*/ 2000596 h 3873778"/>
                <a:gd name="connsiteX2" fmla="*/ 6672349 w 6672349"/>
                <a:gd name="connsiteY2" fmla="*/ 3873731 h 3873778"/>
                <a:gd name="connsiteX0" fmla="*/ 0 w 6672349"/>
                <a:gd name="connsiteY0" fmla="*/ 0 h 3873779"/>
                <a:gd name="connsiteX1" fmla="*/ 3469179 w 6672349"/>
                <a:gd name="connsiteY1" fmla="*/ 2000596 h 3873779"/>
                <a:gd name="connsiteX2" fmla="*/ 6672349 w 6672349"/>
                <a:gd name="connsiteY2" fmla="*/ 3873731 h 3873779"/>
                <a:gd name="connsiteX0" fmla="*/ 0 w 6672349"/>
                <a:gd name="connsiteY0" fmla="*/ 0 h 3873779"/>
                <a:gd name="connsiteX1" fmla="*/ 3469179 w 6672349"/>
                <a:gd name="connsiteY1" fmla="*/ 2000596 h 3873779"/>
                <a:gd name="connsiteX2" fmla="*/ 6672349 w 6672349"/>
                <a:gd name="connsiteY2" fmla="*/ 3873731 h 3873779"/>
                <a:gd name="connsiteX0" fmla="*/ 0 w 6672349"/>
                <a:gd name="connsiteY0" fmla="*/ 0 h 3873779"/>
                <a:gd name="connsiteX1" fmla="*/ 3469179 w 6672349"/>
                <a:gd name="connsiteY1" fmla="*/ 2000596 h 3873779"/>
                <a:gd name="connsiteX2" fmla="*/ 6672349 w 6672349"/>
                <a:gd name="connsiteY2" fmla="*/ 3873731 h 3873779"/>
                <a:gd name="connsiteX0" fmla="*/ 0 w 6672349"/>
                <a:gd name="connsiteY0" fmla="*/ 0 h 3873864"/>
                <a:gd name="connsiteX1" fmla="*/ 3469179 w 6672349"/>
                <a:gd name="connsiteY1" fmla="*/ 2000596 h 3873864"/>
                <a:gd name="connsiteX2" fmla="*/ 6672349 w 6672349"/>
                <a:gd name="connsiteY2" fmla="*/ 3873731 h 3873864"/>
                <a:gd name="connsiteX0" fmla="*/ 0 w 6672349"/>
                <a:gd name="connsiteY0" fmla="*/ 0 h 3873888"/>
                <a:gd name="connsiteX1" fmla="*/ 3469179 w 6672349"/>
                <a:gd name="connsiteY1" fmla="*/ 2000596 h 3873888"/>
                <a:gd name="connsiteX2" fmla="*/ 6672349 w 6672349"/>
                <a:gd name="connsiteY2" fmla="*/ 3873731 h 3873888"/>
                <a:gd name="connsiteX0" fmla="*/ 0 w 6672349"/>
                <a:gd name="connsiteY0" fmla="*/ 0 h 3873866"/>
                <a:gd name="connsiteX1" fmla="*/ 3336175 w 6672349"/>
                <a:gd name="connsiteY1" fmla="*/ 1850967 h 3873866"/>
                <a:gd name="connsiteX2" fmla="*/ 6672349 w 6672349"/>
                <a:gd name="connsiteY2" fmla="*/ 3873731 h 3873866"/>
                <a:gd name="connsiteX0" fmla="*/ 0 w 6672349"/>
                <a:gd name="connsiteY0" fmla="*/ 0 h 3873877"/>
                <a:gd name="connsiteX1" fmla="*/ 3336175 w 6672349"/>
                <a:gd name="connsiteY1" fmla="*/ 1850967 h 3873877"/>
                <a:gd name="connsiteX2" fmla="*/ 6672349 w 6672349"/>
                <a:gd name="connsiteY2" fmla="*/ 3873731 h 3873877"/>
                <a:gd name="connsiteX0" fmla="*/ 0 w 6672349"/>
                <a:gd name="connsiteY0" fmla="*/ 0 h 3873898"/>
                <a:gd name="connsiteX1" fmla="*/ 3463637 w 6672349"/>
                <a:gd name="connsiteY1" fmla="*/ 1972887 h 3873898"/>
                <a:gd name="connsiteX2" fmla="*/ 6672349 w 6672349"/>
                <a:gd name="connsiteY2" fmla="*/ 3873731 h 3873898"/>
                <a:gd name="connsiteX0" fmla="*/ 0 w 6672349"/>
                <a:gd name="connsiteY0" fmla="*/ 0 h 3873917"/>
                <a:gd name="connsiteX1" fmla="*/ 3524597 w 6672349"/>
                <a:gd name="connsiteY1" fmla="*/ 2061557 h 3873917"/>
                <a:gd name="connsiteX2" fmla="*/ 6672349 w 6672349"/>
                <a:gd name="connsiteY2" fmla="*/ 3873731 h 3873917"/>
                <a:gd name="connsiteX0" fmla="*/ 0 w 6672349"/>
                <a:gd name="connsiteY0" fmla="*/ 0 h 3873981"/>
                <a:gd name="connsiteX1" fmla="*/ 3524597 w 6672349"/>
                <a:gd name="connsiteY1" fmla="*/ 2061557 h 3873981"/>
                <a:gd name="connsiteX2" fmla="*/ 6672349 w 6672349"/>
                <a:gd name="connsiteY2" fmla="*/ 3873731 h 3873981"/>
                <a:gd name="connsiteX0" fmla="*/ 0 w 6672349"/>
                <a:gd name="connsiteY0" fmla="*/ 0 h 3874512"/>
                <a:gd name="connsiteX1" fmla="*/ 3524597 w 6672349"/>
                <a:gd name="connsiteY1" fmla="*/ 2061557 h 3874512"/>
                <a:gd name="connsiteX2" fmla="*/ 6672349 w 6672349"/>
                <a:gd name="connsiteY2" fmla="*/ 3873731 h 3874512"/>
                <a:gd name="connsiteX0" fmla="*/ 0 w 6672349"/>
                <a:gd name="connsiteY0" fmla="*/ 0 h 3874512"/>
                <a:gd name="connsiteX1" fmla="*/ 3524597 w 6672349"/>
                <a:gd name="connsiteY1" fmla="*/ 2061557 h 3874512"/>
                <a:gd name="connsiteX2" fmla="*/ 6672349 w 6672349"/>
                <a:gd name="connsiteY2" fmla="*/ 3873731 h 3874512"/>
                <a:gd name="connsiteX0" fmla="*/ 0 w 6672349"/>
                <a:gd name="connsiteY0" fmla="*/ 12 h 3874524"/>
                <a:gd name="connsiteX1" fmla="*/ 3524597 w 6672349"/>
                <a:gd name="connsiteY1" fmla="*/ 2061569 h 3874524"/>
                <a:gd name="connsiteX2" fmla="*/ 6672349 w 6672349"/>
                <a:gd name="connsiteY2" fmla="*/ 3873743 h 3874524"/>
                <a:gd name="connsiteX0" fmla="*/ 0 w 6672349"/>
                <a:gd name="connsiteY0" fmla="*/ 12 h 3874517"/>
                <a:gd name="connsiteX1" fmla="*/ 3502430 w 6672349"/>
                <a:gd name="connsiteY1" fmla="*/ 2056027 h 3874517"/>
                <a:gd name="connsiteX2" fmla="*/ 6672349 w 6672349"/>
                <a:gd name="connsiteY2" fmla="*/ 3873743 h 3874517"/>
                <a:gd name="connsiteX0" fmla="*/ 0 w 6672349"/>
                <a:gd name="connsiteY0" fmla="*/ 12 h 3874425"/>
                <a:gd name="connsiteX1" fmla="*/ 3502430 w 6672349"/>
                <a:gd name="connsiteY1" fmla="*/ 2056027 h 3874425"/>
                <a:gd name="connsiteX2" fmla="*/ 6672349 w 6672349"/>
                <a:gd name="connsiteY2" fmla="*/ 3873743 h 3874425"/>
                <a:gd name="connsiteX0" fmla="*/ 0 w 6672349"/>
                <a:gd name="connsiteY0" fmla="*/ 12 h 3874442"/>
                <a:gd name="connsiteX1" fmla="*/ 3502430 w 6672349"/>
                <a:gd name="connsiteY1" fmla="*/ 2056027 h 3874442"/>
                <a:gd name="connsiteX2" fmla="*/ 6672349 w 6672349"/>
                <a:gd name="connsiteY2" fmla="*/ 3873743 h 3874442"/>
                <a:gd name="connsiteX0" fmla="*/ 0 w 6672349"/>
                <a:gd name="connsiteY0" fmla="*/ 11 h 3874347"/>
                <a:gd name="connsiteX1" fmla="*/ 3502430 w 6672349"/>
                <a:gd name="connsiteY1" fmla="*/ 2056026 h 3874347"/>
                <a:gd name="connsiteX2" fmla="*/ 6672349 w 6672349"/>
                <a:gd name="connsiteY2" fmla="*/ 3873742 h 3874347"/>
                <a:gd name="connsiteX0" fmla="*/ 0 w 6672349"/>
                <a:gd name="connsiteY0" fmla="*/ 11 h 3873812"/>
                <a:gd name="connsiteX1" fmla="*/ 3502430 w 6672349"/>
                <a:gd name="connsiteY1" fmla="*/ 2056026 h 3873812"/>
                <a:gd name="connsiteX2" fmla="*/ 6672349 w 6672349"/>
                <a:gd name="connsiteY2" fmla="*/ 3873742 h 3873812"/>
                <a:gd name="connsiteX0" fmla="*/ 0 w 6672349"/>
                <a:gd name="connsiteY0" fmla="*/ 11 h 3873812"/>
                <a:gd name="connsiteX1" fmla="*/ 3502430 w 6672349"/>
                <a:gd name="connsiteY1" fmla="*/ 2056026 h 3873812"/>
                <a:gd name="connsiteX2" fmla="*/ 6672349 w 6672349"/>
                <a:gd name="connsiteY2" fmla="*/ 3873742 h 3873812"/>
                <a:gd name="connsiteX0" fmla="*/ 0 w 6672349"/>
                <a:gd name="connsiteY0" fmla="*/ 0 h 3873801"/>
                <a:gd name="connsiteX1" fmla="*/ 3502430 w 6672349"/>
                <a:gd name="connsiteY1" fmla="*/ 2056015 h 3873801"/>
                <a:gd name="connsiteX2" fmla="*/ 6672349 w 6672349"/>
                <a:gd name="connsiteY2" fmla="*/ 3873731 h 3873801"/>
              </a:gdLst>
              <a:ahLst/>
              <a:cxnLst>
                <a:cxn ang="0">
                  <a:pos x="connsiteX0" y="connsiteY0"/>
                </a:cxn>
                <a:cxn ang="0">
                  <a:pos x="connsiteX1" y="connsiteY1"/>
                </a:cxn>
                <a:cxn ang="0">
                  <a:pos x="connsiteX2" y="connsiteY2"/>
                </a:cxn>
              </a:cxnLst>
              <a:rect l="l" t="t" r="r" b="b"/>
              <a:pathLst>
                <a:path w="6672349" h="3873801">
                  <a:moveTo>
                    <a:pt x="0" y="0"/>
                  </a:moveTo>
                  <a:cubicBezTo>
                    <a:pt x="1322649" y="1846"/>
                    <a:pt x="2761672" y="961505"/>
                    <a:pt x="3502430" y="2056015"/>
                  </a:cubicBezTo>
                  <a:cubicBezTo>
                    <a:pt x="4243188" y="3150525"/>
                    <a:pt x="5232400" y="3882042"/>
                    <a:pt x="6672349" y="3873731"/>
                  </a:cubicBezTo>
                </a:path>
              </a:pathLst>
            </a:custGeom>
            <a:ln w="889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799" kern="0" dirty="0">
                <a:solidFill>
                  <a:sysClr val="windowText" lastClr="000000"/>
                </a:solidFill>
              </a:endParaRPr>
            </a:p>
          </p:txBody>
        </p:sp>
        <p:sp>
          <p:nvSpPr>
            <p:cNvPr id="181305" name="TextBox 45"/>
            <p:cNvSpPr txBox="1">
              <a:spLocks noChangeArrowheads="1"/>
            </p:cNvSpPr>
            <p:nvPr/>
          </p:nvSpPr>
          <p:spPr bwMode="auto">
            <a:xfrm>
              <a:off x="295147" y="1507604"/>
              <a:ext cx="1066765" cy="492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99" b="1" kern="0" dirty="0">
                  <a:solidFill>
                    <a:schemeClr val="accent1">
                      <a:lumMod val="75000"/>
                    </a:schemeClr>
                  </a:solidFill>
                </a:rPr>
                <a:t>Dollars Invested</a:t>
              </a:r>
            </a:p>
          </p:txBody>
        </p:sp>
      </p:grpSp>
      <p:cxnSp>
        <p:nvCxnSpPr>
          <p:cNvPr id="181264" name="Straight Arrow Connector 3"/>
          <p:cNvCxnSpPr>
            <a:cxnSpLocks noChangeShapeType="1"/>
          </p:cNvCxnSpPr>
          <p:nvPr/>
        </p:nvCxnSpPr>
        <p:spPr bwMode="auto">
          <a:xfrm flipV="1">
            <a:off x="2774203" y="1144191"/>
            <a:ext cx="0" cy="4548994"/>
          </a:xfrm>
          <a:prstGeom prst="straightConnector1">
            <a:avLst/>
          </a:prstGeom>
          <a:noFill/>
          <a:ln w="25400">
            <a:solidFill>
              <a:srgbClr val="9ACD72"/>
            </a:solidFill>
            <a:miter lim="800000"/>
            <a:headEnd/>
            <a:tailEnd type="arrow" w="lg" len="sm"/>
          </a:ln>
          <a:effectLst>
            <a:outerShdw blurRad="38100" dist="25400" dir="2700000" algn="tl" rotWithShape="0">
              <a:srgbClr val="000000">
                <a:alpha val="43000"/>
              </a:srgbClr>
            </a:outerShdw>
          </a:effectLst>
          <a:extLst>
            <a:ext uri="{909E8E84-426E-40DD-AFC4-6F175D3DCCD1}">
              <a14:hiddenFill xmlns:a14="http://schemas.microsoft.com/office/drawing/2010/main">
                <a:noFill/>
              </a14:hiddenFill>
            </a:ext>
          </a:extLst>
        </p:spPr>
      </p:cxnSp>
      <p:cxnSp>
        <p:nvCxnSpPr>
          <p:cNvPr id="181265" name="Straight Arrow Connector 29"/>
          <p:cNvCxnSpPr>
            <a:cxnSpLocks noChangeShapeType="1"/>
          </p:cNvCxnSpPr>
          <p:nvPr/>
        </p:nvCxnSpPr>
        <p:spPr bwMode="auto">
          <a:xfrm>
            <a:off x="2774203" y="5693184"/>
            <a:ext cx="7235232" cy="0"/>
          </a:xfrm>
          <a:prstGeom prst="straightConnector1">
            <a:avLst/>
          </a:prstGeom>
          <a:noFill/>
          <a:ln w="25400">
            <a:solidFill>
              <a:srgbClr val="9ACD72"/>
            </a:solidFill>
            <a:miter lim="800000"/>
            <a:headEnd/>
            <a:tailEnd type="arrow" w="lg" len="sm"/>
          </a:ln>
          <a:effectLst>
            <a:outerShdw blurRad="50800" dist="38100" dir="2700000" algn="tl" rotWithShape="0">
              <a:srgbClr val="000000">
                <a:alpha val="43000"/>
              </a:srgbClr>
            </a:outerShdw>
          </a:effectLst>
          <a:extLst>
            <a:ext uri="{909E8E84-426E-40DD-AFC4-6F175D3DCCD1}">
              <a14:hiddenFill xmlns:a14="http://schemas.microsoft.com/office/drawing/2010/main">
                <a:noFill/>
              </a14:hiddenFill>
            </a:ext>
          </a:extLst>
        </p:spPr>
      </p:cxnSp>
      <p:sp>
        <p:nvSpPr>
          <p:cNvPr id="226363" name="Rectangle 59"/>
          <p:cNvSpPr>
            <a:spLocks noGrp="1" noChangeArrowheads="1"/>
          </p:cNvSpPr>
          <p:nvPr>
            <p:ph type="title"/>
          </p:nvPr>
        </p:nvSpPr>
        <p:spPr/>
        <p:txBody>
          <a:bodyPr>
            <a:normAutofit/>
          </a:bodyPr>
          <a:lstStyle/>
          <a:p>
            <a:pPr>
              <a:defRPr/>
            </a:pPr>
            <a:r>
              <a:rPr lang="en-US">
                <a:latin typeface="Arial" charset="0"/>
                <a:cs typeface="+mj-cs"/>
              </a:rPr>
              <a:t>How We Work</a:t>
            </a:r>
          </a:p>
        </p:txBody>
      </p:sp>
      <p:sp>
        <p:nvSpPr>
          <p:cNvPr id="181269" name="TextBox 45"/>
          <p:cNvSpPr txBox="1">
            <a:spLocks noChangeArrowheads="1"/>
          </p:cNvSpPr>
          <p:nvPr/>
        </p:nvSpPr>
        <p:spPr bwMode="auto">
          <a:xfrm>
            <a:off x="9518812" y="1521818"/>
            <a:ext cx="1044031" cy="4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99" b="1" kern="0">
                <a:solidFill>
                  <a:srgbClr val="24420E"/>
                </a:solidFill>
              </a:rPr>
              <a:t>Codes &amp; Standards</a:t>
            </a:r>
          </a:p>
        </p:txBody>
      </p:sp>
      <p:grpSp>
        <p:nvGrpSpPr>
          <p:cNvPr id="5" name="Group 13"/>
          <p:cNvGrpSpPr/>
          <p:nvPr/>
        </p:nvGrpSpPr>
        <p:grpSpPr>
          <a:xfrm>
            <a:off x="2782475" y="5700284"/>
            <a:ext cx="6000119" cy="427586"/>
            <a:chOff x="1097644" y="6031665"/>
            <a:chExt cx="6003244" cy="427809"/>
          </a:xfrm>
        </p:grpSpPr>
        <p:sp>
          <p:nvSpPr>
            <p:cNvPr id="79" name="TextBox 78"/>
            <p:cNvSpPr txBox="1"/>
            <p:nvPr/>
          </p:nvSpPr>
          <p:spPr>
            <a:xfrm>
              <a:off x="3650534" y="6031665"/>
              <a:ext cx="1240553" cy="427809"/>
            </a:xfrm>
            <a:prstGeom prst="rect">
              <a:avLst/>
            </a:prstGeom>
            <a:noFill/>
          </p:spPr>
          <p:txBody>
            <a:bodyPr wrap="square" rtlCol="0">
              <a:spAutoFit/>
            </a:bodyPr>
            <a:lstStyle/>
            <a:p>
              <a:pPr algn="ctr">
                <a:lnSpc>
                  <a:spcPct val="90000"/>
                </a:lnSpc>
              </a:pPr>
              <a:r>
                <a:rPr lang="en-US" sz="1199" kern="0" dirty="0"/>
                <a:t>Early Market Adoption</a:t>
              </a:r>
            </a:p>
          </p:txBody>
        </p:sp>
        <p:sp>
          <p:nvSpPr>
            <p:cNvPr id="18" name="TextBox 17"/>
            <p:cNvSpPr txBox="1"/>
            <p:nvPr/>
          </p:nvSpPr>
          <p:spPr>
            <a:xfrm>
              <a:off x="4891088" y="6107070"/>
              <a:ext cx="2209800" cy="276999"/>
            </a:xfrm>
            <a:prstGeom prst="rect">
              <a:avLst/>
            </a:prstGeom>
            <a:noFill/>
          </p:spPr>
          <p:txBody>
            <a:bodyPr wrap="square" rtlCol="0">
              <a:spAutoFit/>
            </a:bodyPr>
            <a:lstStyle/>
            <a:p>
              <a:pPr algn="ctr"/>
              <a:r>
                <a:rPr lang="en-US" sz="1199" kern="0" dirty="0"/>
                <a:t>Mainstream Market Adoption</a:t>
              </a:r>
            </a:p>
          </p:txBody>
        </p:sp>
        <p:sp>
          <p:nvSpPr>
            <p:cNvPr id="80" name="TextBox 79"/>
            <p:cNvSpPr txBox="1"/>
            <p:nvPr/>
          </p:nvSpPr>
          <p:spPr>
            <a:xfrm>
              <a:off x="1097644" y="6107070"/>
              <a:ext cx="2547600" cy="276999"/>
            </a:xfrm>
            <a:prstGeom prst="rect">
              <a:avLst/>
            </a:prstGeom>
            <a:noFill/>
          </p:spPr>
          <p:txBody>
            <a:bodyPr wrap="square" rtlCol="0">
              <a:spAutoFit/>
            </a:bodyPr>
            <a:lstStyle/>
            <a:p>
              <a:pPr algn="ctr"/>
              <a:r>
                <a:rPr lang="en-US" sz="1199" kern="0" dirty="0"/>
                <a:t>Emerging Technologies</a:t>
              </a:r>
            </a:p>
          </p:txBody>
        </p:sp>
      </p:grpSp>
      <p:grpSp>
        <p:nvGrpSpPr>
          <p:cNvPr id="6" name="Group 54"/>
          <p:cNvGrpSpPr/>
          <p:nvPr/>
        </p:nvGrpSpPr>
        <p:grpSpPr>
          <a:xfrm>
            <a:off x="9304983" y="1593364"/>
            <a:ext cx="288592" cy="288592"/>
            <a:chOff x="7414164" y="1797124"/>
            <a:chExt cx="288742" cy="288742"/>
          </a:xfrm>
        </p:grpSpPr>
        <p:sp>
          <p:nvSpPr>
            <p:cNvPr id="56" name="Oval 55"/>
            <p:cNvSpPr/>
            <p:nvPr/>
          </p:nvSpPr>
          <p:spPr>
            <a:xfrm>
              <a:off x="7414164" y="1797124"/>
              <a:ext cx="288742" cy="288742"/>
            </a:xfrm>
            <a:prstGeom prst="ellipse">
              <a:avLst/>
            </a:prstGeom>
            <a:solidFill>
              <a:schemeClr val="bg2">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kern="0">
                <a:solidFill>
                  <a:sysClr val="windowText" lastClr="000000"/>
                </a:solidFill>
              </a:endParaRPr>
            </a:p>
          </p:txBody>
        </p:sp>
        <p:grpSp>
          <p:nvGrpSpPr>
            <p:cNvPr id="8" name="Group 28"/>
            <p:cNvGrpSpPr/>
            <p:nvPr/>
          </p:nvGrpSpPr>
          <p:grpSpPr>
            <a:xfrm>
              <a:off x="7492842" y="1849595"/>
              <a:ext cx="129596" cy="153271"/>
              <a:chOff x="7469233" y="1821683"/>
              <a:chExt cx="176814" cy="209114"/>
            </a:xfrm>
            <a:solidFill>
              <a:schemeClr val="bg2"/>
            </a:solidFill>
          </p:grpSpPr>
          <p:sp>
            <p:nvSpPr>
              <p:cNvPr id="58" name="Rectangle 41"/>
              <p:cNvSpPr>
                <a:spLocks noChangeArrowheads="1"/>
              </p:cNvSpPr>
              <p:nvPr/>
            </p:nvSpPr>
            <p:spPr bwMode="auto">
              <a:xfrm>
                <a:off x="7469233" y="1906286"/>
                <a:ext cx="176814" cy="124511"/>
              </a:xfrm>
              <a:prstGeom prst="rect">
                <a:avLst/>
              </a:prstGeom>
              <a:grpFill/>
              <a:ln w="9525">
                <a:noFill/>
                <a:miter lim="800000"/>
                <a:headEnd/>
                <a:tailEnd/>
              </a:ln>
            </p:spPr>
            <p:txBody>
              <a:bodyPr anchor="ctr">
                <a:prstTxWarp prst="textNoShape">
                  <a:avLst/>
                </a:prstTxWarp>
              </a:bodyPr>
              <a:lstStyle/>
              <a:p>
                <a:pPr algn="ctr"/>
                <a:endParaRPr lang="en-US" sz="1199" kern="0">
                  <a:solidFill>
                    <a:srgbClr val="FFFFFF"/>
                  </a:solidFill>
                </a:endParaRPr>
              </a:p>
            </p:txBody>
          </p:sp>
          <p:sp>
            <p:nvSpPr>
              <p:cNvPr id="59" name="Block Arc 42"/>
              <p:cNvSpPr>
                <a:spLocks/>
              </p:cNvSpPr>
              <p:nvPr/>
            </p:nvSpPr>
            <p:spPr bwMode="auto">
              <a:xfrm>
                <a:off x="7469233" y="1821683"/>
                <a:ext cx="176814" cy="172399"/>
              </a:xfrm>
              <a:custGeom>
                <a:avLst/>
                <a:gdLst>
                  <a:gd name="T0" fmla="*/ 0 w 176111"/>
                  <a:gd name="T1" fmla="*/ 85725 h 171450"/>
                  <a:gd name="T2" fmla="*/ 46238 w 176111"/>
                  <a:gd name="T3" fmla="*/ 10284 h 171450"/>
                  <a:gd name="T4" fmla="*/ 133820 w 176111"/>
                  <a:gd name="T5" fmla="*/ 12487 h 171450"/>
                  <a:gd name="T6" fmla="*/ 175985 w 176111"/>
                  <a:gd name="T7" fmla="*/ 90333 h 171450"/>
                  <a:gd name="T8" fmla="*/ 138600 w 176111"/>
                  <a:gd name="T9" fmla="*/ 88373 h 171450"/>
                  <a:gd name="T10" fmla="*/ 113975 w 176111"/>
                  <a:gd name="T11" fmla="*/ 44244 h 171450"/>
                  <a:gd name="T12" fmla="*/ 64392 w 176111"/>
                  <a:gd name="T13" fmla="*/ 43035 h 171450"/>
                  <a:gd name="T14" fmla="*/ 37435 w 176111"/>
                  <a:gd name="T15" fmla="*/ 85725 h 171450"/>
                  <a:gd name="T16" fmla="*/ 0 w 176111"/>
                  <a:gd name="T17" fmla="*/ 85725 h 171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111"/>
                  <a:gd name="T28" fmla="*/ 0 h 171450"/>
                  <a:gd name="T29" fmla="*/ 176111 w 176111"/>
                  <a:gd name="T30" fmla="*/ 171450 h 171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111" h="171450">
                    <a:moveTo>
                      <a:pt x="0" y="85725"/>
                    </a:moveTo>
                    <a:cubicBezTo>
                      <a:pt x="0" y="54216"/>
                      <a:pt x="17755" y="25247"/>
                      <a:pt x="46238" y="10284"/>
                    </a:cubicBezTo>
                    <a:cubicBezTo>
                      <a:pt x="73762" y="-4176"/>
                      <a:pt x="107099" y="-3337"/>
                      <a:pt x="133820" y="12487"/>
                    </a:cubicBezTo>
                    <a:cubicBezTo>
                      <a:pt x="161528" y="28896"/>
                      <a:pt x="177728" y="58805"/>
                      <a:pt x="175985" y="90333"/>
                    </a:cubicBezTo>
                    <a:lnTo>
                      <a:pt x="138600" y="88373"/>
                    </a:lnTo>
                    <a:cubicBezTo>
                      <a:pt x="139632" y="70439"/>
                      <a:pt x="130147" y="53441"/>
                      <a:pt x="113975" y="44244"/>
                    </a:cubicBezTo>
                    <a:cubicBezTo>
                      <a:pt x="98801" y="35615"/>
                      <a:pt x="80009" y="35157"/>
                      <a:pt x="64392" y="43035"/>
                    </a:cubicBezTo>
                    <a:cubicBezTo>
                      <a:pt x="47809" y="51401"/>
                      <a:pt x="37435" y="67829"/>
                      <a:pt x="37435" y="85725"/>
                    </a:cubicBezTo>
                    <a:lnTo>
                      <a:pt x="0" y="85725"/>
                    </a:lnTo>
                    <a:close/>
                  </a:path>
                </a:pathLst>
              </a:custGeom>
              <a:grpFill/>
              <a:ln w="9525" cap="flat" cmpd="sng">
                <a:noFill/>
                <a:prstDash val="solid"/>
                <a:round/>
                <a:headEnd/>
                <a:tailEnd/>
              </a:ln>
            </p:spPr>
            <p:txBody>
              <a:bodyPr anchor="ctr">
                <a:prstTxWarp prst="textNoShape">
                  <a:avLst/>
                </a:prstTxWarp>
              </a:bodyPr>
              <a:lstStyle/>
              <a:p>
                <a:endParaRPr lang="en-US" sz="1799" kern="0">
                  <a:solidFill>
                    <a:sysClr val="windowText" lastClr="000000"/>
                  </a:solidFill>
                </a:endParaRPr>
              </a:p>
            </p:txBody>
          </p:sp>
        </p:grpSp>
      </p:grpSp>
    </p:spTree>
    <p:extLst>
      <p:ext uri="{BB962C8B-B14F-4D97-AF65-F5344CB8AC3E}">
        <p14:creationId xmlns:p14="http://schemas.microsoft.com/office/powerpoint/2010/main" val="2658406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94403" y="915710"/>
            <a:ext cx="8075719" cy="5515276"/>
            <a:chOff x="568317" y="472966"/>
            <a:chExt cx="8079925" cy="5959583"/>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683" t="15658" r="21104" b="10651"/>
            <a:stretch/>
          </p:blipFill>
          <p:spPr>
            <a:xfrm>
              <a:off x="744588" y="472966"/>
              <a:ext cx="7903654" cy="5959583"/>
            </a:xfrm>
            <a:prstGeom prst="rect">
              <a:avLst/>
            </a:prstGeom>
          </p:spPr>
        </p:pic>
        <p:sp>
          <p:nvSpPr>
            <p:cNvPr id="2" name="TextBox 1"/>
            <p:cNvSpPr txBox="1"/>
            <p:nvPr/>
          </p:nvSpPr>
          <p:spPr>
            <a:xfrm>
              <a:off x="568317" y="472966"/>
              <a:ext cx="7110439" cy="631555"/>
            </a:xfrm>
            <a:prstGeom prst="rect">
              <a:avLst/>
            </a:prstGeom>
            <a:solidFill>
              <a:schemeClr val="bg1"/>
            </a:solidFill>
          </p:spPr>
          <p:txBody>
            <a:bodyPr wrap="square" rtlCol="0">
              <a:spAutoFit/>
            </a:bodyPr>
            <a:lstStyle/>
            <a:p>
              <a:endParaRPr lang="en-US" sz="3198" b="1" i="1" kern="0" dirty="0">
                <a:solidFill>
                  <a:sysClr val="windowText" lastClr="000000"/>
                </a:solidFill>
              </a:endParaRPr>
            </a:p>
          </p:txBody>
        </p:sp>
      </p:grpSp>
      <p:sp>
        <p:nvSpPr>
          <p:cNvPr id="4" name="Title 3"/>
          <p:cNvSpPr>
            <a:spLocks noGrp="1"/>
          </p:cNvSpPr>
          <p:nvPr>
            <p:ph type="title"/>
          </p:nvPr>
        </p:nvSpPr>
        <p:spPr>
          <a:xfrm>
            <a:off x="1944804" y="159172"/>
            <a:ext cx="8225316" cy="896437"/>
          </a:xfrm>
        </p:spPr>
        <p:txBody>
          <a:bodyPr>
            <a:normAutofit/>
          </a:bodyPr>
          <a:lstStyle/>
          <a:p>
            <a:r>
              <a:rPr lang="en-US" dirty="0"/>
              <a:t>20-years of Market Transformation</a:t>
            </a:r>
          </a:p>
        </p:txBody>
      </p:sp>
      <p:sp>
        <p:nvSpPr>
          <p:cNvPr id="5" name="TextBox 4"/>
          <p:cNvSpPr txBox="1"/>
          <p:nvPr/>
        </p:nvSpPr>
        <p:spPr>
          <a:xfrm>
            <a:off x="3887351" y="1055609"/>
            <a:ext cx="3960337" cy="369140"/>
          </a:xfrm>
          <a:prstGeom prst="rect">
            <a:avLst/>
          </a:prstGeom>
          <a:noFill/>
        </p:spPr>
        <p:txBody>
          <a:bodyPr wrap="square" rtlCol="0">
            <a:spAutoFit/>
          </a:bodyPr>
          <a:lstStyle/>
          <a:p>
            <a:pPr algn="ctr"/>
            <a:r>
              <a:rPr lang="en-US" sz="1799" b="1" kern="0" dirty="0">
                <a:solidFill>
                  <a:sysClr val="windowText" lastClr="000000"/>
                </a:solidFill>
              </a:rPr>
              <a:t>Building Efficiency Power Plants</a:t>
            </a:r>
          </a:p>
        </p:txBody>
      </p:sp>
    </p:spTree>
    <p:extLst>
      <p:ext uri="{BB962C8B-B14F-4D97-AF65-F5344CB8AC3E}">
        <p14:creationId xmlns:p14="http://schemas.microsoft.com/office/powerpoint/2010/main" val="411730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NEEA Portfolio</a:t>
            </a:r>
          </a:p>
        </p:txBody>
      </p:sp>
      <p:sp>
        <p:nvSpPr>
          <p:cNvPr id="3" name="Content Placeholder 2"/>
          <p:cNvSpPr>
            <a:spLocks noGrp="1"/>
          </p:cNvSpPr>
          <p:nvPr>
            <p:ph idx="11"/>
          </p:nvPr>
        </p:nvSpPr>
        <p:spPr>
          <a:xfrm>
            <a:off x="2097582" y="1469605"/>
            <a:ext cx="3998417" cy="4391972"/>
          </a:xfrm>
        </p:spPr>
        <p:txBody>
          <a:bodyPr>
            <a:normAutofit/>
          </a:bodyPr>
          <a:lstStyle/>
          <a:p>
            <a:pPr marL="171364" indent="-171364">
              <a:buFont typeface="Arial" panose="020B0604020202020204" pitchFamily="34" charset="0"/>
              <a:buChar char="•"/>
            </a:pPr>
            <a:r>
              <a:rPr lang="en-US" sz="1599" b="1" dirty="0">
                <a:solidFill>
                  <a:schemeClr val="accent6"/>
                </a:solidFill>
              </a:rPr>
              <a:t>Consumer Products</a:t>
            </a:r>
          </a:p>
          <a:p>
            <a:pPr marL="742579" lvl="1" indent="-171364"/>
            <a:r>
              <a:rPr lang="en-US" sz="1399" b="1" dirty="0">
                <a:solidFill>
                  <a:srgbClr val="FF0000"/>
                </a:solidFill>
              </a:rPr>
              <a:t>Retail Product Portfolio</a:t>
            </a:r>
          </a:p>
          <a:p>
            <a:pPr marL="742579" lvl="1" indent="-171364"/>
            <a:r>
              <a:rPr lang="en-US" sz="1399" dirty="0">
                <a:solidFill>
                  <a:schemeClr val="accent6"/>
                </a:solidFill>
              </a:rPr>
              <a:t>Super Efficient Dryers</a:t>
            </a:r>
          </a:p>
          <a:p>
            <a:pPr marL="742579" lvl="1" indent="-171364"/>
            <a:r>
              <a:rPr lang="en-US" sz="1399" dirty="0">
                <a:solidFill>
                  <a:schemeClr val="accent6"/>
                </a:solidFill>
              </a:rPr>
              <a:t>Heat Pump Water Heaters</a:t>
            </a:r>
          </a:p>
          <a:p>
            <a:pPr marL="742579" lvl="1" indent="-171364"/>
            <a:r>
              <a:rPr lang="en-US" sz="1399" dirty="0">
                <a:solidFill>
                  <a:schemeClr val="accent6"/>
                </a:solidFill>
              </a:rPr>
              <a:t>Ductless Heat Pumps</a:t>
            </a:r>
          </a:p>
          <a:p>
            <a:pPr marL="171364" indent="-171364">
              <a:buFont typeface="Arial" panose="020B0604020202020204" pitchFamily="34" charset="0"/>
              <a:buChar char="•"/>
            </a:pPr>
            <a:r>
              <a:rPr lang="en-US" sz="1599" b="1" dirty="0">
                <a:solidFill>
                  <a:schemeClr val="accent6"/>
                </a:solidFill>
              </a:rPr>
              <a:t>Commercial / Industrial Lighting</a:t>
            </a:r>
          </a:p>
          <a:p>
            <a:pPr marL="742579" lvl="1" indent="-171364"/>
            <a:r>
              <a:rPr lang="en-US" sz="1399" dirty="0">
                <a:solidFill>
                  <a:schemeClr val="accent6"/>
                </a:solidFill>
              </a:rPr>
              <a:t>Top Tier Trade Ally</a:t>
            </a:r>
          </a:p>
          <a:p>
            <a:pPr marL="742579" lvl="1" indent="-171364"/>
            <a:r>
              <a:rPr lang="en-US" sz="1399" dirty="0">
                <a:solidFill>
                  <a:schemeClr val="accent6"/>
                </a:solidFill>
              </a:rPr>
              <a:t>Integrated Design Labs</a:t>
            </a:r>
          </a:p>
          <a:p>
            <a:pPr marL="742579" lvl="1" indent="-171364"/>
            <a:r>
              <a:rPr lang="en-US" sz="1399" dirty="0">
                <a:solidFill>
                  <a:schemeClr val="accent6"/>
                </a:solidFill>
              </a:rPr>
              <a:t>Reduced Wattage Lamp Replacement </a:t>
            </a:r>
          </a:p>
          <a:p>
            <a:pPr marL="742579" lvl="1" indent="-171364"/>
            <a:r>
              <a:rPr lang="en-US" sz="1399" dirty="0">
                <a:solidFill>
                  <a:schemeClr val="accent6"/>
                </a:solidFill>
              </a:rPr>
              <a:t>Luminaire Level Lighting</a:t>
            </a:r>
          </a:p>
          <a:p>
            <a:pPr marL="171364" indent="-171364">
              <a:buFont typeface="Arial" panose="020B0604020202020204" pitchFamily="34" charset="0"/>
              <a:buChar char="•"/>
            </a:pPr>
            <a:r>
              <a:rPr lang="en-US" sz="1599" b="1" dirty="0">
                <a:solidFill>
                  <a:schemeClr val="accent6"/>
                </a:solidFill>
              </a:rPr>
              <a:t>Natural Gas</a:t>
            </a:r>
          </a:p>
          <a:p>
            <a:pPr marL="742579" lvl="1" indent="-171364"/>
            <a:r>
              <a:rPr lang="en-US" sz="1399" dirty="0">
                <a:solidFill>
                  <a:schemeClr val="accent6"/>
                </a:solidFill>
              </a:rPr>
              <a:t>Clothes Dryers</a:t>
            </a:r>
          </a:p>
          <a:p>
            <a:pPr marL="742579" lvl="1" indent="-171364"/>
            <a:r>
              <a:rPr lang="en-US" sz="1399" dirty="0">
                <a:solidFill>
                  <a:schemeClr val="accent6"/>
                </a:solidFill>
              </a:rPr>
              <a:t>Rooftop HVAC</a:t>
            </a:r>
          </a:p>
          <a:p>
            <a:pPr marL="742579" lvl="1" indent="-171364"/>
            <a:r>
              <a:rPr lang="en-US" sz="1399" dirty="0">
                <a:solidFill>
                  <a:schemeClr val="accent6"/>
                </a:solidFill>
              </a:rPr>
              <a:t>Gas Heat Pump Water Heater</a:t>
            </a:r>
          </a:p>
          <a:p>
            <a:pPr marL="742579" lvl="1" indent="-171364"/>
            <a:r>
              <a:rPr lang="en-US" sz="1399" dirty="0">
                <a:solidFill>
                  <a:schemeClr val="accent6"/>
                </a:solidFill>
              </a:rPr>
              <a:t>Hearth Products</a:t>
            </a:r>
          </a:p>
          <a:p>
            <a:endParaRPr lang="en-US" sz="1599" dirty="0">
              <a:solidFill>
                <a:schemeClr val="accent6"/>
              </a:solidFill>
            </a:endParaRPr>
          </a:p>
          <a:p>
            <a:endParaRPr lang="en-US" sz="1599" dirty="0">
              <a:solidFill>
                <a:schemeClr val="accent6"/>
              </a:solidFill>
            </a:endParaRPr>
          </a:p>
        </p:txBody>
      </p:sp>
      <p:sp>
        <p:nvSpPr>
          <p:cNvPr id="8" name="Content Placeholder 2"/>
          <p:cNvSpPr txBox="1">
            <a:spLocks/>
          </p:cNvSpPr>
          <p:nvPr/>
        </p:nvSpPr>
        <p:spPr>
          <a:xfrm>
            <a:off x="6210240" y="1469605"/>
            <a:ext cx="3998417" cy="4391972"/>
          </a:xfrm>
          <a:prstGeom prst="rect">
            <a:avLst/>
          </a:prstGeom>
        </p:spPr>
        <p:txBody>
          <a:bodyPr vert="horz" lIns="91392" tIns="45696" rIns="91392" bIns="45696" rtlCol="0">
            <a:normAutofit/>
          </a:bodyPr>
          <a:lstStyle>
            <a:lvl1pPr marL="342900" indent="-342900" algn="l" defTabSz="457200" rtl="0" eaLnBrk="1" latinLnBrk="0" hangingPunct="1">
              <a:lnSpc>
                <a:spcPct val="100000"/>
              </a:lnSpc>
              <a:spcBef>
                <a:spcPct val="20000"/>
              </a:spcBef>
              <a:buClr>
                <a:schemeClr val="accent1"/>
              </a:buClr>
              <a:buFont typeface="Helvetica" pitchFamily="34" charset="0"/>
              <a:buChar char="−"/>
              <a:defRPr sz="2600" kern="1200">
                <a:solidFill>
                  <a:srgbClr val="5C5C5C"/>
                </a:solidFill>
                <a:latin typeface="Helvetica"/>
                <a:ea typeface="+mn-ea"/>
                <a:cs typeface="Helvetica"/>
              </a:defRPr>
            </a:lvl1pPr>
            <a:lvl2pPr marL="914400" indent="-457200" algn="l" defTabSz="457200" rtl="0" eaLnBrk="1" latinLnBrk="0" hangingPunct="1">
              <a:lnSpc>
                <a:spcPct val="100000"/>
              </a:lnSpc>
              <a:spcBef>
                <a:spcPct val="20000"/>
              </a:spcBef>
              <a:buClr>
                <a:schemeClr val="bg1">
                  <a:lumMod val="50000"/>
                </a:schemeClr>
              </a:buClr>
              <a:buFont typeface="Arial" panose="020B0604020202020204" pitchFamily="34" charset="0"/>
              <a:buChar char="•"/>
              <a:defRPr sz="2400" kern="1200">
                <a:solidFill>
                  <a:srgbClr val="5C5C5C"/>
                </a:solidFill>
                <a:latin typeface="Helvetica"/>
                <a:ea typeface="+mn-ea"/>
                <a:cs typeface="Helvetica"/>
              </a:defRPr>
            </a:lvl2pPr>
            <a:lvl3pPr marL="1143000" indent="-228600" algn="l" defTabSz="457200" rtl="0" eaLnBrk="1" latinLnBrk="0" hangingPunct="1">
              <a:lnSpc>
                <a:spcPct val="100000"/>
              </a:lnSpc>
              <a:spcBef>
                <a:spcPct val="20000"/>
              </a:spcBef>
              <a:buClr>
                <a:schemeClr val="bg1">
                  <a:lumMod val="50000"/>
                </a:schemeClr>
              </a:buClr>
              <a:buFont typeface="Helvetica" pitchFamily="34" charset="0"/>
              <a:buChar char="»"/>
              <a:defRPr sz="2200" kern="1200">
                <a:solidFill>
                  <a:srgbClr val="5C5C5C"/>
                </a:solidFill>
                <a:latin typeface="Helvetica"/>
                <a:ea typeface="+mn-ea"/>
                <a:cs typeface="Helvetica"/>
              </a:defRPr>
            </a:lvl3pPr>
            <a:lvl4pPr marL="16002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4pPr>
            <a:lvl5pPr marL="20574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364" indent="-171364">
              <a:buFont typeface="Arial" panose="020B0604020202020204" pitchFamily="34" charset="0"/>
              <a:buChar char="•"/>
            </a:pPr>
            <a:r>
              <a:rPr lang="en-US" sz="1599" b="1" dirty="0">
                <a:solidFill>
                  <a:schemeClr val="accent6"/>
                </a:solidFill>
              </a:rPr>
              <a:t>New Construction</a:t>
            </a:r>
          </a:p>
          <a:p>
            <a:pPr marL="742579" lvl="1" indent="-171364"/>
            <a:r>
              <a:rPr lang="en-US" sz="1399" dirty="0">
                <a:solidFill>
                  <a:schemeClr val="accent6"/>
                </a:solidFill>
              </a:rPr>
              <a:t>Certified Homes/Next Step Homes</a:t>
            </a:r>
          </a:p>
          <a:p>
            <a:pPr marL="742579" lvl="1" indent="-171364"/>
            <a:r>
              <a:rPr lang="en-US" sz="1399" dirty="0">
                <a:solidFill>
                  <a:schemeClr val="accent6"/>
                </a:solidFill>
              </a:rPr>
              <a:t>Commercial Code Enhancement</a:t>
            </a:r>
          </a:p>
          <a:p>
            <a:pPr marL="742579" lvl="1" indent="-171364"/>
            <a:r>
              <a:rPr lang="en-US" sz="1399" dirty="0">
                <a:solidFill>
                  <a:schemeClr val="accent6"/>
                </a:solidFill>
              </a:rPr>
              <a:t>Manufactured Homes</a:t>
            </a:r>
          </a:p>
          <a:p>
            <a:pPr marL="742579" lvl="1" indent="-171364"/>
            <a:r>
              <a:rPr lang="en-US" sz="1399" dirty="0">
                <a:solidFill>
                  <a:schemeClr val="accent6"/>
                </a:solidFill>
              </a:rPr>
              <a:t>Next Step Homes</a:t>
            </a:r>
          </a:p>
          <a:p>
            <a:pPr marL="171364" indent="-171364">
              <a:buFont typeface="Arial" panose="020B0604020202020204" pitchFamily="34" charset="0"/>
              <a:buChar char="•"/>
            </a:pPr>
            <a:r>
              <a:rPr lang="en-US" sz="1599" b="1" dirty="0">
                <a:solidFill>
                  <a:schemeClr val="accent6"/>
                </a:solidFill>
              </a:rPr>
              <a:t>Other Markets</a:t>
            </a:r>
          </a:p>
          <a:p>
            <a:pPr marL="742579" lvl="1" indent="-171364"/>
            <a:r>
              <a:rPr lang="en-US" sz="1399" dirty="0">
                <a:solidFill>
                  <a:schemeClr val="accent6"/>
                </a:solidFill>
              </a:rPr>
              <a:t>Commercial Secondary Glazing</a:t>
            </a:r>
          </a:p>
          <a:p>
            <a:pPr marL="742579" lvl="1" indent="-171364"/>
            <a:r>
              <a:rPr lang="en-US" sz="1399" dirty="0">
                <a:solidFill>
                  <a:schemeClr val="accent6"/>
                </a:solidFill>
              </a:rPr>
              <a:t>Commercial Real Estate</a:t>
            </a:r>
          </a:p>
          <a:p>
            <a:pPr marL="742579" lvl="1" indent="-171364"/>
            <a:r>
              <a:rPr lang="en-US" sz="1399" dirty="0">
                <a:solidFill>
                  <a:schemeClr val="accent6"/>
                </a:solidFill>
              </a:rPr>
              <a:t>Commercial &amp; Industrial Strategic </a:t>
            </a:r>
            <a:br>
              <a:rPr lang="en-US" sz="1399" dirty="0">
                <a:solidFill>
                  <a:schemeClr val="accent6"/>
                </a:solidFill>
              </a:rPr>
            </a:br>
            <a:r>
              <a:rPr lang="en-US" sz="1399" dirty="0">
                <a:solidFill>
                  <a:schemeClr val="accent6"/>
                </a:solidFill>
              </a:rPr>
              <a:t>Energy Management</a:t>
            </a:r>
          </a:p>
          <a:p>
            <a:pPr marL="742579" lvl="1" indent="-171364"/>
            <a:r>
              <a:rPr lang="en-US" sz="1399" dirty="0">
                <a:solidFill>
                  <a:schemeClr val="accent6"/>
                </a:solidFill>
              </a:rPr>
              <a:t>Industrial Technical Training</a:t>
            </a:r>
          </a:p>
          <a:p>
            <a:pPr marL="742579" lvl="1" indent="-171364"/>
            <a:r>
              <a:rPr lang="en-US" sz="1399" dirty="0">
                <a:solidFill>
                  <a:schemeClr val="accent6"/>
                </a:solidFill>
              </a:rPr>
              <a:t>Building Operator Certification Expansion</a:t>
            </a:r>
          </a:p>
          <a:p>
            <a:pPr marL="742579" lvl="1" indent="-171364"/>
            <a:r>
              <a:rPr lang="en-US" sz="1399" dirty="0">
                <a:solidFill>
                  <a:schemeClr val="accent6"/>
                </a:solidFill>
              </a:rPr>
              <a:t>Refrigeration Energy Specialist Certification</a:t>
            </a:r>
          </a:p>
          <a:p>
            <a:endParaRPr lang="en-US" sz="1599" dirty="0">
              <a:solidFill>
                <a:schemeClr val="accent6"/>
              </a:solidFill>
            </a:endParaRPr>
          </a:p>
          <a:p>
            <a:endParaRPr lang="en-US" sz="1599" dirty="0">
              <a:solidFill>
                <a:schemeClr val="accent6"/>
              </a:solidFill>
            </a:endParaRPr>
          </a:p>
        </p:txBody>
      </p:sp>
    </p:spTree>
    <p:extLst>
      <p:ext uri="{BB962C8B-B14F-4D97-AF65-F5344CB8AC3E}">
        <p14:creationId xmlns:p14="http://schemas.microsoft.com/office/powerpoint/2010/main" val="8395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02" y="991871"/>
            <a:ext cx="8225316" cy="532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solidFill>
                  <a:srgbClr val="FF0000"/>
                </a:solidFill>
              </a:rPr>
              <a:t>Example</a:t>
            </a:r>
            <a:r>
              <a:rPr lang="en-US" dirty="0"/>
              <a:t>: Retail Product Portfolio </a:t>
            </a:r>
          </a:p>
        </p:txBody>
      </p:sp>
      <p:sp>
        <p:nvSpPr>
          <p:cNvPr id="5" name="Rectangle 4"/>
          <p:cNvSpPr/>
          <p:nvPr/>
        </p:nvSpPr>
        <p:spPr>
          <a:xfrm>
            <a:off x="5291865" y="3352839"/>
            <a:ext cx="1946540" cy="8071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6971"/>
            <a:r>
              <a:rPr lang="en-US" sz="2799" b="1" kern="0" dirty="0">
                <a:solidFill>
                  <a:srgbClr val="0083CA"/>
                </a:solidFill>
              </a:rPr>
              <a:t>500 aMW</a:t>
            </a:r>
          </a:p>
        </p:txBody>
      </p:sp>
      <p:sp>
        <p:nvSpPr>
          <p:cNvPr id="7" name="TextBox 6"/>
          <p:cNvSpPr txBox="1"/>
          <p:nvPr/>
        </p:nvSpPr>
        <p:spPr>
          <a:xfrm>
            <a:off x="1983342" y="6475415"/>
            <a:ext cx="8682278" cy="276855"/>
          </a:xfrm>
          <a:prstGeom prst="rect">
            <a:avLst/>
          </a:prstGeom>
          <a:noFill/>
        </p:spPr>
        <p:txBody>
          <a:bodyPr wrap="square" rtlCol="0">
            <a:spAutoFit/>
          </a:bodyPr>
          <a:lstStyle/>
          <a:p>
            <a:r>
              <a:rPr lang="en-US" sz="1199" b="1" kern="0" dirty="0">
                <a:solidFill>
                  <a:sysClr val="windowText" lastClr="000000"/>
                </a:solidFill>
              </a:rPr>
              <a:t>Calculations from Energy Solutions,  Navitas Consulting and ENERGY STAR</a:t>
            </a:r>
          </a:p>
        </p:txBody>
      </p:sp>
    </p:spTree>
    <p:extLst>
      <p:ext uri="{BB962C8B-B14F-4D97-AF65-F5344CB8AC3E}">
        <p14:creationId xmlns:p14="http://schemas.microsoft.com/office/powerpoint/2010/main" val="319778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NW Power and Conservation Council develops 20-year plans every 5 years for</a:t>
            </a:r>
          </a:p>
          <a:p>
            <a:pPr lvl="1"/>
            <a:r>
              <a:rPr lang="en-US" dirty="0"/>
              <a:t>Fish habitat</a:t>
            </a:r>
          </a:p>
          <a:p>
            <a:pPr lvl="1"/>
            <a:r>
              <a:rPr lang="en-US" dirty="0"/>
              <a:t>21 GW of electric power generation</a:t>
            </a:r>
          </a:p>
          <a:p>
            <a:r>
              <a:rPr lang="en-US" dirty="0"/>
              <a:t>NW Utilities spend several hundred million/</a:t>
            </a:r>
            <a:r>
              <a:rPr lang="en-US" dirty="0" err="1"/>
              <a:t>yr</a:t>
            </a:r>
            <a:r>
              <a:rPr lang="en-US" dirty="0"/>
              <a:t> year on energy efficiency</a:t>
            </a:r>
          </a:p>
          <a:p>
            <a:pPr lvl="1"/>
            <a:r>
              <a:rPr lang="en-US" dirty="0"/>
              <a:t>Least cost, lowest pollution option</a:t>
            </a:r>
          </a:p>
          <a:p>
            <a:pPr lvl="1"/>
            <a:r>
              <a:rPr lang="en-US" dirty="0"/>
              <a:t>Built 5.6GW of energy efficiency – saving $3.5B/</a:t>
            </a:r>
            <a:r>
              <a:rPr lang="en-US" dirty="0" err="1"/>
              <a:t>yr</a:t>
            </a:r>
            <a:endParaRPr lang="en-US" dirty="0"/>
          </a:p>
          <a:p>
            <a:r>
              <a:rPr lang="en-US" dirty="0"/>
              <a:t>Most growth over the next 15 years will be met with energy efficiency, not new generation capacity</a:t>
            </a:r>
          </a:p>
        </p:txBody>
      </p:sp>
    </p:spTree>
    <p:extLst>
      <p:ext uri="{BB962C8B-B14F-4D97-AF65-F5344CB8AC3E}">
        <p14:creationId xmlns:p14="http://schemas.microsoft.com/office/powerpoint/2010/main" val="340478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Today’s Talk</a:t>
            </a:r>
          </a:p>
        </p:txBody>
      </p:sp>
      <p:sp>
        <p:nvSpPr>
          <p:cNvPr id="2" name="Content Placeholder 1"/>
          <p:cNvSpPr>
            <a:spLocks noGrp="1"/>
          </p:cNvSpPr>
          <p:nvPr>
            <p:ph idx="1"/>
          </p:nvPr>
        </p:nvSpPr>
        <p:spPr>
          <a:xfrm>
            <a:off x="2013488" y="4362202"/>
            <a:ext cx="8225316" cy="1560811"/>
          </a:xfrm>
        </p:spPr>
        <p:txBody>
          <a:bodyPr>
            <a:normAutofit/>
          </a:bodyPr>
          <a:lstStyle/>
          <a:p>
            <a:pPr marL="0" indent="0" algn="ctr">
              <a:buNone/>
            </a:pPr>
            <a:r>
              <a:rPr lang="en-US" dirty="0"/>
              <a:t>The Northwest &amp; Energy Efficiency</a:t>
            </a:r>
          </a:p>
          <a:p>
            <a:pPr marL="0" indent="0" algn="ctr">
              <a:buNone/>
            </a:pPr>
            <a:r>
              <a:rPr lang="en-US" dirty="0"/>
              <a:t>NEEA &amp; Market Transformation</a:t>
            </a:r>
          </a:p>
        </p:txBody>
      </p:sp>
      <p:pic>
        <p:nvPicPr>
          <p:cNvPr id="14338" name="Picture 2" descr="http://traveloregon.com/content/uploads/2011/11/tocomshomehood_2000x700-2000x1200.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99248" y="1068030"/>
            <a:ext cx="8453797" cy="296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062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5926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bit of History</a:t>
            </a:r>
          </a:p>
        </p:txBody>
      </p:sp>
      <p:sp>
        <p:nvSpPr>
          <p:cNvPr id="3" name="Content Placeholder 2"/>
          <p:cNvSpPr>
            <a:spLocks noGrp="1"/>
          </p:cNvSpPr>
          <p:nvPr>
            <p:ph idx="1"/>
          </p:nvPr>
        </p:nvSpPr>
        <p:spPr/>
        <p:txBody>
          <a:bodyPr>
            <a:normAutofit/>
          </a:bodyPr>
          <a:lstStyle/>
          <a:p>
            <a:r>
              <a:rPr lang="en-US" dirty="0"/>
              <a:t>1970’s – The Last Big Power Decade</a:t>
            </a:r>
          </a:p>
          <a:p>
            <a:pPr lvl="1"/>
            <a:r>
              <a:rPr lang="en-US" dirty="0"/>
              <a:t>Last Main Stem Columbia River Dam (1975)</a:t>
            </a:r>
          </a:p>
          <a:p>
            <a:pPr lvl="1"/>
            <a:r>
              <a:rPr lang="en-US" dirty="0"/>
              <a:t>Salmon runs on Snake River decline</a:t>
            </a:r>
          </a:p>
          <a:p>
            <a:pPr lvl="1"/>
            <a:r>
              <a:rPr lang="en-US" dirty="0"/>
              <a:t>Nuclear Power Investments default (WPPSS)</a:t>
            </a:r>
          </a:p>
          <a:p>
            <a:r>
              <a:rPr lang="en-US" dirty="0"/>
              <a:t>1980 – The Northwest Power Act </a:t>
            </a:r>
          </a:p>
          <a:p>
            <a:pPr lvl="1"/>
            <a:r>
              <a:rPr lang="en-US" dirty="0"/>
              <a:t>A regional conservation and electric power plan </a:t>
            </a:r>
          </a:p>
          <a:p>
            <a:pPr lvl="1"/>
            <a:r>
              <a:rPr lang="en-US" dirty="0"/>
              <a:t>A program to protect, mitigate, and enhance fish and wildlife.</a:t>
            </a:r>
          </a:p>
        </p:txBody>
      </p:sp>
    </p:spTree>
    <p:extLst>
      <p:ext uri="{BB962C8B-B14F-4D97-AF65-F5344CB8AC3E}">
        <p14:creationId xmlns:p14="http://schemas.microsoft.com/office/powerpoint/2010/main" val="264534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9"/>
          <p:cNvSpPr>
            <a:spLocks noGrp="1" noChangeArrowheads="1"/>
          </p:cNvSpPr>
          <p:nvPr>
            <p:ph type="title"/>
          </p:nvPr>
        </p:nvSpPr>
        <p:spPr/>
        <p:txBody>
          <a:bodyPr>
            <a:normAutofit/>
          </a:bodyPr>
          <a:lstStyle/>
          <a:p>
            <a:pPr eaLnBrk="1" hangingPunct="1">
              <a:defRPr/>
            </a:pPr>
            <a:r>
              <a:rPr lang="en-US" dirty="0">
                <a:latin typeface="Arial" charset="0"/>
                <a:cs typeface="+mj-cs"/>
              </a:rPr>
              <a:t>The Northwest’s Energy Goal</a:t>
            </a:r>
          </a:p>
        </p:txBody>
      </p:sp>
      <p:sp>
        <p:nvSpPr>
          <p:cNvPr id="2" name="Text Placeholder 1"/>
          <p:cNvSpPr>
            <a:spLocks noGrp="1"/>
          </p:cNvSpPr>
          <p:nvPr>
            <p:ph idx="11"/>
          </p:nvPr>
        </p:nvSpPr>
        <p:spPr>
          <a:xfrm>
            <a:off x="6514882" y="1469605"/>
            <a:ext cx="3693776" cy="4391972"/>
          </a:xfrm>
        </p:spPr>
        <p:txBody>
          <a:bodyPr/>
          <a:lstStyle/>
          <a:p>
            <a:pPr marL="0" indent="0">
              <a:buNone/>
            </a:pPr>
            <a:r>
              <a:rPr lang="en-US" dirty="0">
                <a:solidFill>
                  <a:schemeClr val="tx1"/>
                </a:solidFill>
              </a:rPr>
              <a:t>Meet the region’s future energy demands at the lowest possible cost</a:t>
            </a:r>
          </a:p>
          <a:p>
            <a:pPr marL="0" indent="0">
              <a:buNone/>
            </a:pPr>
            <a:endParaRPr lang="en-US" dirty="0">
              <a:solidFill>
                <a:schemeClr val="tx1"/>
              </a:solidFill>
            </a:endParaRPr>
          </a:p>
          <a:p>
            <a:pPr marL="0" indent="0">
              <a:buNone/>
            </a:pPr>
            <a:r>
              <a:rPr lang="en-US" dirty="0">
                <a:solidFill>
                  <a:schemeClr val="tx1"/>
                </a:solidFill>
              </a:rPr>
              <a:t>Achieve a secure, environmentally sustainable future</a:t>
            </a:r>
          </a:p>
          <a:p>
            <a:pPr marL="0" indent="0">
              <a:buNone/>
            </a:pPr>
            <a:endParaRPr lang="en-US" dirty="0">
              <a:solidFill>
                <a:schemeClr val="tx1"/>
              </a:solidFill>
            </a:endParaRPr>
          </a:p>
        </p:txBody>
      </p:sp>
      <p:pic>
        <p:nvPicPr>
          <p:cNvPr id="11275" name="Picture 11" descr="ki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3340" y="1574325"/>
            <a:ext cx="4326019" cy="2854280"/>
          </a:xfrm>
          <a:prstGeom prst="rect">
            <a:avLst/>
          </a:prstGeom>
          <a:noFill/>
          <a:ln>
            <a:noFill/>
          </a:ln>
          <a:effectLst>
            <a:outerShdw blurRad="171450" dist="114299" dir="5999944" algn="ctr" rotWithShape="0">
              <a:srgbClr val="000000">
                <a:alpha val="2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3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98" dirty="0"/>
              <a:t>Efficiency = Same Value / Less Energy</a:t>
            </a:r>
          </a:p>
        </p:txBody>
      </p:sp>
      <p:pic>
        <p:nvPicPr>
          <p:cNvPr id="200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369" y="1115176"/>
            <a:ext cx="1589847" cy="287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83341" y="1291525"/>
            <a:ext cx="1770728" cy="236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29280" y="3979486"/>
            <a:ext cx="892728" cy="369012"/>
          </a:xfrm>
          <a:prstGeom prst="rect">
            <a:avLst/>
          </a:prstGeom>
          <a:noFill/>
        </p:spPr>
        <p:txBody>
          <a:bodyPr wrap="none" rtlCol="0">
            <a:spAutoFit/>
          </a:bodyPr>
          <a:lstStyle/>
          <a:p>
            <a:r>
              <a:rPr lang="en-US" sz="1799" kern="0" dirty="0">
                <a:solidFill>
                  <a:sysClr val="windowText" lastClr="000000"/>
                </a:solidFill>
              </a:rPr>
              <a:t>16 LPW</a:t>
            </a:r>
          </a:p>
        </p:txBody>
      </p:sp>
      <p:sp>
        <p:nvSpPr>
          <p:cNvPr id="10" name="TextBox 9"/>
          <p:cNvSpPr txBox="1"/>
          <p:nvPr/>
        </p:nvSpPr>
        <p:spPr>
          <a:xfrm>
            <a:off x="4207866" y="3979485"/>
            <a:ext cx="892728" cy="369012"/>
          </a:xfrm>
          <a:prstGeom prst="rect">
            <a:avLst/>
          </a:prstGeom>
          <a:noFill/>
        </p:spPr>
        <p:txBody>
          <a:bodyPr wrap="none" rtlCol="0">
            <a:spAutoFit/>
          </a:bodyPr>
          <a:lstStyle/>
          <a:p>
            <a:r>
              <a:rPr lang="en-US" sz="1799" kern="0" dirty="0">
                <a:solidFill>
                  <a:sysClr val="windowText" lastClr="000000"/>
                </a:solidFill>
              </a:rPr>
              <a:t>66 LPW</a:t>
            </a:r>
          </a:p>
        </p:txBody>
      </p:sp>
      <p:sp>
        <p:nvSpPr>
          <p:cNvPr id="11" name="TextBox 10"/>
          <p:cNvSpPr txBox="1"/>
          <p:nvPr/>
        </p:nvSpPr>
        <p:spPr>
          <a:xfrm>
            <a:off x="8380811" y="3979487"/>
            <a:ext cx="1009687" cy="369012"/>
          </a:xfrm>
          <a:prstGeom prst="rect">
            <a:avLst/>
          </a:prstGeom>
          <a:noFill/>
        </p:spPr>
        <p:txBody>
          <a:bodyPr wrap="none" rtlCol="0">
            <a:spAutoFit/>
          </a:bodyPr>
          <a:lstStyle/>
          <a:p>
            <a:r>
              <a:rPr lang="en-US" sz="1799" kern="0" dirty="0">
                <a:solidFill>
                  <a:sysClr val="windowText" lastClr="000000"/>
                </a:solidFill>
              </a:rPr>
              <a:t>330 LPW</a:t>
            </a:r>
          </a:p>
        </p:txBody>
      </p:sp>
      <p:sp>
        <p:nvSpPr>
          <p:cNvPr id="13" name="TextBox 12"/>
          <p:cNvSpPr txBox="1"/>
          <p:nvPr/>
        </p:nvSpPr>
        <p:spPr>
          <a:xfrm>
            <a:off x="6246726" y="3964531"/>
            <a:ext cx="1009687" cy="369012"/>
          </a:xfrm>
          <a:prstGeom prst="rect">
            <a:avLst/>
          </a:prstGeom>
          <a:noFill/>
        </p:spPr>
        <p:txBody>
          <a:bodyPr wrap="none" rtlCol="0">
            <a:spAutoFit/>
          </a:bodyPr>
          <a:lstStyle/>
          <a:p>
            <a:r>
              <a:rPr lang="en-US" sz="1799" kern="0" dirty="0">
                <a:solidFill>
                  <a:sysClr val="windowText" lastClr="000000"/>
                </a:solidFill>
              </a:rPr>
              <a:t>133 LPW</a:t>
            </a:r>
          </a:p>
        </p:txBody>
      </p:sp>
      <p:pic>
        <p:nvPicPr>
          <p:cNvPr id="204805" name="Picture 5" descr="http://blog.pegasuslighting.com/wp-content/uploads/2013/01/Light-Bulb-Question-Mark-300x300.jpg">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73677" y="1291526"/>
            <a:ext cx="2179635" cy="25228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49638" y="5325755"/>
            <a:ext cx="4893343" cy="369012"/>
          </a:xfrm>
          <a:prstGeom prst="rect">
            <a:avLst/>
          </a:prstGeom>
          <a:noFill/>
        </p:spPr>
        <p:txBody>
          <a:bodyPr wrap="none" rtlCol="0">
            <a:spAutoFit/>
          </a:bodyPr>
          <a:lstStyle/>
          <a:p>
            <a:r>
              <a:rPr lang="en-US" sz="1799" kern="0" dirty="0">
                <a:solidFill>
                  <a:sysClr val="windowText" lastClr="000000"/>
                </a:solidFill>
              </a:rPr>
              <a:t>Lumens Per Watt (LPW) = Light Output / Energy In</a:t>
            </a:r>
          </a:p>
        </p:txBody>
      </p:sp>
      <p:pic>
        <p:nvPicPr>
          <p:cNvPr id="4" name="Picture 3"/>
          <p:cNvPicPr>
            <a:picLocks noChangeAspect="1"/>
          </p:cNvPicPr>
          <p:nvPr/>
        </p:nvPicPr>
        <p:blipFill>
          <a:blip r:embed="rId7"/>
          <a:stretch>
            <a:fillRect/>
          </a:stretch>
        </p:blipFill>
        <p:spPr>
          <a:xfrm>
            <a:off x="6039204" y="1332619"/>
            <a:ext cx="1537486" cy="2481720"/>
          </a:xfrm>
          <a:prstGeom prst="rect">
            <a:avLst/>
          </a:prstGeom>
        </p:spPr>
      </p:pic>
    </p:spTree>
    <p:extLst>
      <p:ext uri="{BB962C8B-B14F-4D97-AF65-F5344CB8AC3E}">
        <p14:creationId xmlns:p14="http://schemas.microsoft.com/office/powerpoint/2010/main" val="148547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much has the region saved?</a:t>
            </a:r>
          </a:p>
        </p:txBody>
      </p:sp>
      <p:sp>
        <p:nvSpPr>
          <p:cNvPr id="3" name="Text Placeholder 2"/>
          <p:cNvSpPr>
            <a:spLocks noGrp="1"/>
          </p:cNvSpPr>
          <p:nvPr>
            <p:ph idx="1"/>
          </p:nvPr>
        </p:nvSpPr>
        <p:spPr/>
        <p:txBody>
          <a:bodyPr>
            <a:normAutofit/>
          </a:bodyPr>
          <a:lstStyle/>
          <a:p>
            <a:r>
              <a:rPr lang="en-US" dirty="0">
                <a:solidFill>
                  <a:srgbClr val="262262"/>
                </a:solidFill>
              </a:rPr>
              <a:t>5600 </a:t>
            </a:r>
            <a:r>
              <a:rPr lang="en-US" dirty="0" err="1">
                <a:solidFill>
                  <a:srgbClr val="262262"/>
                </a:solidFill>
              </a:rPr>
              <a:t>aMW</a:t>
            </a:r>
            <a:r>
              <a:rPr lang="en-US" dirty="0">
                <a:solidFill>
                  <a:srgbClr val="262262"/>
                </a:solidFill>
              </a:rPr>
              <a:t> Saved since 1980</a:t>
            </a:r>
          </a:p>
          <a:p>
            <a:pPr lvl="1"/>
            <a:r>
              <a:rPr lang="en-US" dirty="0"/>
              <a:t>Can serve all of Oregon and Western Montana</a:t>
            </a:r>
          </a:p>
          <a:p>
            <a:pPr lvl="1"/>
            <a:r>
              <a:rPr lang="en-US" dirty="0"/>
              <a:t>Saves $3.5B/Year</a:t>
            </a:r>
          </a:p>
          <a:p>
            <a:pPr lvl="1"/>
            <a:r>
              <a:rPr lang="en-US" dirty="0"/>
              <a:t>Saved 21.9 MTC in 2013</a:t>
            </a:r>
          </a:p>
          <a:p>
            <a:pPr lvl="1"/>
            <a:endParaRPr lang="en-US" dirty="0"/>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300" t="17590" r="1901" b="2470"/>
          <a:stretch/>
        </p:blipFill>
        <p:spPr bwMode="auto">
          <a:xfrm>
            <a:off x="3249508" y="3351455"/>
            <a:ext cx="5512104" cy="310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55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Compared to Bonneville Dam</a:t>
            </a:r>
          </a:p>
        </p:txBody>
      </p:sp>
      <p:sp>
        <p:nvSpPr>
          <p:cNvPr id="7" name="Text Placeholder 2"/>
          <p:cNvSpPr>
            <a:spLocks noGrp="1"/>
          </p:cNvSpPr>
          <p:nvPr>
            <p:ph idx="4294967295"/>
          </p:nvPr>
        </p:nvSpPr>
        <p:spPr>
          <a:xfrm>
            <a:off x="1526380" y="1423444"/>
            <a:ext cx="8225316" cy="4437927"/>
          </a:xfrm>
        </p:spPr>
        <p:txBody>
          <a:bodyPr>
            <a:normAutofit/>
          </a:bodyPr>
          <a:lstStyle/>
          <a:p>
            <a:r>
              <a:rPr lang="en-US" dirty="0"/>
              <a:t>Bonneville:</a:t>
            </a:r>
          </a:p>
          <a:p>
            <a:pPr lvl="1"/>
            <a:r>
              <a:rPr lang="en-US" dirty="0"/>
              <a:t>Cost: $2.8B (2006 dollars)</a:t>
            </a:r>
          </a:p>
          <a:p>
            <a:pPr lvl="1"/>
            <a:r>
              <a:rPr lang="en-US" dirty="0"/>
              <a:t>Construction time:  11 years</a:t>
            </a:r>
          </a:p>
          <a:p>
            <a:pPr lvl="1"/>
            <a:r>
              <a:rPr lang="en-US" dirty="0"/>
              <a:t>Capacity:  1100 </a:t>
            </a:r>
            <a:r>
              <a:rPr lang="en-US" dirty="0" err="1"/>
              <a:t>aMW</a:t>
            </a:r>
            <a:endParaRPr lang="en-US" dirty="0"/>
          </a:p>
          <a:p>
            <a:pPr marL="155370" lvl="1" indent="0">
              <a:buNone/>
            </a:pPr>
            <a:endParaRPr lang="en-US" dirty="0"/>
          </a:p>
          <a:p>
            <a:r>
              <a:rPr lang="en-US" dirty="0"/>
              <a:t>Efficiency: (2010-2013)</a:t>
            </a:r>
          </a:p>
          <a:p>
            <a:pPr lvl="1"/>
            <a:r>
              <a:rPr lang="en-US" dirty="0"/>
              <a:t>Cost:  $1.5B</a:t>
            </a:r>
          </a:p>
          <a:p>
            <a:pPr lvl="1"/>
            <a:r>
              <a:rPr lang="en-US" dirty="0"/>
              <a:t>Construction time:  4 </a:t>
            </a:r>
            <a:r>
              <a:rPr lang="en-US" dirty="0" err="1"/>
              <a:t>yrs</a:t>
            </a:r>
            <a:endParaRPr lang="en-US" dirty="0"/>
          </a:p>
          <a:p>
            <a:pPr lvl="1"/>
            <a:r>
              <a:rPr lang="en-US" dirty="0"/>
              <a:t>Capacity:  1050 </a:t>
            </a:r>
            <a:r>
              <a:rPr lang="en-US" dirty="0" err="1"/>
              <a:t>aMW</a:t>
            </a:r>
            <a:endParaRPr lang="en-US" dirty="0"/>
          </a:p>
          <a:p>
            <a:pPr lvl="1"/>
            <a:endParaRPr lang="en-US" dirty="0"/>
          </a:p>
          <a:p>
            <a:pPr>
              <a:buNone/>
            </a:pPr>
            <a:endParaRPr lang="en-US" dirty="0"/>
          </a:p>
        </p:txBody>
      </p:sp>
      <p:pic>
        <p:nvPicPr>
          <p:cNvPr id="1028" name="Picture 4" descr="http://upload.wikimedia.org/wikipedia/commons/5/51/BonnevilleDam.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41" y="2972039"/>
            <a:ext cx="4072084" cy="274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5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Major Challenges Ahead</a:t>
            </a:r>
          </a:p>
        </p:txBody>
      </p:sp>
      <p:sp>
        <p:nvSpPr>
          <p:cNvPr id="6" name="Content Placeholder 5"/>
          <p:cNvSpPr>
            <a:spLocks noGrp="1"/>
          </p:cNvSpPr>
          <p:nvPr>
            <p:ph idx="1"/>
          </p:nvPr>
        </p:nvSpPr>
        <p:spPr>
          <a:xfrm>
            <a:off x="1983342" y="1423445"/>
            <a:ext cx="4112658" cy="4438130"/>
          </a:xfrm>
        </p:spPr>
        <p:txBody>
          <a:bodyPr/>
          <a:lstStyle/>
          <a:p>
            <a:r>
              <a:rPr lang="en-US" dirty="0"/>
              <a:t>Climate Change</a:t>
            </a:r>
          </a:p>
          <a:p>
            <a:r>
              <a:rPr lang="en-US" dirty="0"/>
              <a:t>Economic and Population Growth</a:t>
            </a:r>
          </a:p>
          <a:p>
            <a:r>
              <a:rPr lang="en-US" dirty="0"/>
              <a:t>Aging Infrastructure</a:t>
            </a:r>
          </a:p>
          <a:p>
            <a:endParaRPr lang="en-US" dirty="0"/>
          </a:p>
        </p:txBody>
      </p:sp>
      <p:pic>
        <p:nvPicPr>
          <p:cNvPr id="7" name="Picture 6"/>
          <p:cNvPicPr>
            <a:picLocks noChangeAspect="1"/>
          </p:cNvPicPr>
          <p:nvPr/>
        </p:nvPicPr>
        <p:blipFill>
          <a:blip r:embed="rId2"/>
          <a:stretch>
            <a:fillRect/>
          </a:stretch>
        </p:blipFill>
        <p:spPr>
          <a:xfrm>
            <a:off x="6657923" y="3755845"/>
            <a:ext cx="3446486" cy="2386938"/>
          </a:xfrm>
          <a:prstGeom prst="rect">
            <a:avLst/>
          </a:prstGeom>
        </p:spPr>
      </p:pic>
      <p:pic>
        <p:nvPicPr>
          <p:cNvPr id="8" name="Picture 7"/>
          <p:cNvPicPr>
            <a:picLocks noChangeAspect="1"/>
          </p:cNvPicPr>
          <p:nvPr/>
        </p:nvPicPr>
        <p:blipFill>
          <a:blip r:embed="rId3"/>
          <a:stretch>
            <a:fillRect/>
          </a:stretch>
        </p:blipFill>
        <p:spPr>
          <a:xfrm>
            <a:off x="1983341" y="3579811"/>
            <a:ext cx="4569976" cy="2582883"/>
          </a:xfrm>
          <a:prstGeom prst="rect">
            <a:avLst/>
          </a:prstGeom>
        </p:spPr>
      </p:pic>
      <p:pic>
        <p:nvPicPr>
          <p:cNvPr id="9" name="Picture 8"/>
          <p:cNvPicPr>
            <a:picLocks noChangeAspect="1"/>
          </p:cNvPicPr>
          <p:nvPr/>
        </p:nvPicPr>
        <p:blipFill>
          <a:blip r:embed="rId4"/>
          <a:stretch>
            <a:fillRect/>
          </a:stretch>
        </p:blipFill>
        <p:spPr>
          <a:xfrm>
            <a:off x="6553319" y="1142239"/>
            <a:ext cx="3551089" cy="2371606"/>
          </a:xfrm>
          <a:prstGeom prst="rect">
            <a:avLst/>
          </a:prstGeom>
        </p:spPr>
      </p:pic>
      <p:pic>
        <p:nvPicPr>
          <p:cNvPr id="10" name="Picture 9"/>
          <p:cNvPicPr>
            <a:picLocks noChangeAspect="1"/>
          </p:cNvPicPr>
          <p:nvPr/>
        </p:nvPicPr>
        <p:blipFill>
          <a:blip r:embed="rId5"/>
          <a:stretch>
            <a:fillRect/>
          </a:stretch>
        </p:blipFill>
        <p:spPr>
          <a:xfrm>
            <a:off x="8961533" y="6507370"/>
            <a:ext cx="1704087" cy="3485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203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NWPCC Forecast Load Growth </a:t>
            </a:r>
            <a:br>
              <a:rPr lang="en-US" dirty="0"/>
            </a:br>
            <a:r>
              <a:rPr lang="en-US" sz="2699" dirty="0"/>
              <a:t>Over The Next Two Decades</a:t>
            </a:r>
            <a:endParaRPr lang="en-US" dirty="0"/>
          </a:p>
        </p:txBody>
      </p:sp>
      <p:pic>
        <p:nvPicPr>
          <p:cNvPr id="8" name="Picture 7"/>
          <p:cNvPicPr>
            <a:picLocks noChangeAspect="1"/>
          </p:cNvPicPr>
          <p:nvPr/>
        </p:nvPicPr>
        <p:blipFill>
          <a:blip r:embed="rId2"/>
          <a:stretch>
            <a:fillRect/>
          </a:stretch>
        </p:blipFill>
        <p:spPr>
          <a:xfrm>
            <a:off x="1751439" y="836278"/>
            <a:ext cx="8689123" cy="5185445"/>
          </a:xfrm>
          <a:prstGeom prst="rect">
            <a:avLst/>
          </a:prstGeom>
        </p:spPr>
      </p:pic>
      <p:pic>
        <p:nvPicPr>
          <p:cNvPr id="10" name="Picture 9"/>
          <p:cNvPicPr>
            <a:picLocks noChangeAspect="1"/>
          </p:cNvPicPr>
          <p:nvPr/>
        </p:nvPicPr>
        <p:blipFill>
          <a:blip r:embed="rId3"/>
          <a:stretch>
            <a:fillRect/>
          </a:stretch>
        </p:blipFill>
        <p:spPr>
          <a:xfrm>
            <a:off x="8961533" y="6507370"/>
            <a:ext cx="1704087" cy="3485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5336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Widescreen</PresentationFormat>
  <Paragraphs>163</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Arial</vt:lpstr>
      <vt:lpstr>Arial Narrow</vt:lpstr>
      <vt:lpstr>Calibri</vt:lpstr>
      <vt:lpstr>Calibri Light</vt:lpstr>
      <vt:lpstr>Helvetica</vt:lpstr>
      <vt:lpstr>Times New Roman</vt:lpstr>
      <vt:lpstr>Office Theme</vt:lpstr>
      <vt:lpstr>Efficiency Power Plants</vt:lpstr>
      <vt:lpstr>Today’s Talk</vt:lpstr>
      <vt:lpstr>A bit of History</vt:lpstr>
      <vt:lpstr>The Northwest’s Energy Goal</vt:lpstr>
      <vt:lpstr>Efficiency = Same Value / Less Energy</vt:lpstr>
      <vt:lpstr>How much has the region saved?</vt:lpstr>
      <vt:lpstr>Compared to Bonneville Dam</vt:lpstr>
      <vt:lpstr>Major Challenges Ahead</vt:lpstr>
      <vt:lpstr>NWPCC Forecast Load Growth  Over The Next Two Decades</vt:lpstr>
      <vt:lpstr>Key Finding: </vt:lpstr>
      <vt:lpstr>Resource Scenarios</vt:lpstr>
      <vt:lpstr>NW Efficiency Players</vt:lpstr>
      <vt:lpstr>The Northwest Energy Efficiency Alliance (NEEA) is a nonprofit organization working to effect market transformation through the acceleration and adoption of energy-efficient products, services and practices. NEEA is an alliance of more than 140 Northwest utilities and energy efficiency organizations working on behalf of more than 13 million energy consumers. For more information, visit neea.org. </vt:lpstr>
      <vt:lpstr>PowerPoint Presentation</vt:lpstr>
      <vt:lpstr>How We Work</vt:lpstr>
      <vt:lpstr>20-years of Market Transformation</vt:lpstr>
      <vt:lpstr>Current NEEA Portfolio</vt:lpstr>
      <vt:lpstr>Example: Retail Product Portfolio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Efficiency Power Plants</dc:title>
  <dc:creator>Christopher Crockett</dc:creator>
  <cp:lastModifiedBy>Christopher Crockett</cp:lastModifiedBy>
  <cp:revision>1</cp:revision>
  <dcterms:created xsi:type="dcterms:W3CDTF">2017-05-14T03:21:22Z</dcterms:created>
  <dcterms:modified xsi:type="dcterms:W3CDTF">2017-05-14T03:21:45Z</dcterms:modified>
</cp:coreProperties>
</file>